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313" r:id="rId3"/>
    <p:sldId id="315" r:id="rId4"/>
    <p:sldId id="420" r:id="rId5"/>
    <p:sldId id="395" r:id="rId6"/>
    <p:sldId id="415" r:id="rId7"/>
    <p:sldId id="418" r:id="rId8"/>
    <p:sldId id="396" r:id="rId9"/>
    <p:sldId id="327" r:id="rId10"/>
    <p:sldId id="419" r:id="rId11"/>
    <p:sldId id="380" r:id="rId12"/>
    <p:sldId id="413" r:id="rId13"/>
    <p:sldId id="376" r:id="rId14"/>
    <p:sldId id="341" r:id="rId15"/>
  </p:sldIdLst>
  <p:sldSz cx="9144000" cy="6858000" type="screen4x3"/>
  <p:notesSz cx="6850063" cy="9982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C0C0C0"/>
    <a:srgbClr val="FFC000"/>
    <a:srgbClr val="0066FF"/>
    <a:srgbClr val="FF7C80"/>
    <a:srgbClr val="FF3399"/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35" autoAdjust="0"/>
    <p:restoredTop sz="94075" autoAdjust="0"/>
  </p:normalViewPr>
  <p:slideViewPr>
    <p:cSldViewPr>
      <p:cViewPr>
        <p:scale>
          <a:sx n="60" d="100"/>
          <a:sy n="60" d="100"/>
        </p:scale>
        <p:origin x="-1872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K:\Book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US\Desktop\PPSP%202016\2015.10.19_Master%20Db%20PPSP-R%20(dari%20KP)(1)%20(circle%20finch)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US\Desktop\PPSP%202016\2015.10.19_Master%20Db%20PPSP-R%20(dari%20KP)(1)%20(circle%20finch)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US\Downloads\QA%20status%20190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US\Downloads\QA%20status%2019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61,06%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86,73%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5000000000000022E-2"/>
                  <c:y val="-4.62962962962968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Sheet4!$A$2:$A$4</c:f>
              <c:strCache>
                <c:ptCount val="3"/>
                <c:pt idx="0">
                  <c:v>Air Limbah</c:v>
                </c:pt>
                <c:pt idx="1">
                  <c:v>Persampahan</c:v>
                </c:pt>
                <c:pt idx="2">
                  <c:v>Drainase</c:v>
                </c:pt>
              </c:strCache>
            </c:strRef>
          </c:cat>
          <c:val>
            <c:numRef>
              <c:f>Sheet4!$B$2:$B$4</c:f>
              <c:numCache>
                <c:formatCode>0.00%</c:formatCode>
                <c:ptCount val="3"/>
                <c:pt idx="0">
                  <c:v>0.60910000000000064</c:v>
                </c:pt>
                <c:pt idx="1">
                  <c:v>0.79800000000000004</c:v>
                </c:pt>
                <c:pt idx="2">
                  <c:v>0.57900000000000063</c:v>
                </c:pt>
              </c:numCache>
            </c:numRef>
          </c:val>
        </c:ser>
        <c:ser>
          <c:idx val="1"/>
          <c:order val="1"/>
          <c:spPr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Sheet4!$A$2:$A$4</c:f>
              <c:strCache>
                <c:ptCount val="3"/>
                <c:pt idx="0">
                  <c:v>Air Limbah</c:v>
                </c:pt>
                <c:pt idx="1">
                  <c:v>Persampahan</c:v>
                </c:pt>
                <c:pt idx="2">
                  <c:v>Drainase</c:v>
                </c:pt>
              </c:strCache>
            </c:strRef>
          </c:cat>
          <c:val>
            <c:numRef>
              <c:f>Sheet4!$C$2:$C$4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128889216"/>
        <c:axId val="128890752"/>
        <c:axId val="0"/>
      </c:bar3DChart>
      <c:catAx>
        <c:axId val="12888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128890752"/>
        <c:crosses val="autoZero"/>
        <c:auto val="1"/>
        <c:lblAlgn val="ctr"/>
        <c:lblOffset val="100"/>
        <c:noMultiLvlLbl val="0"/>
      </c:catAx>
      <c:valAx>
        <c:axId val="128890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128889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8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Sheet1!$A$23:$A$25</c:f>
              <c:strCache>
                <c:ptCount val="3"/>
                <c:pt idx="0">
                  <c:v>APBN</c:v>
                </c:pt>
                <c:pt idx="1">
                  <c:v>APBD</c:v>
                </c:pt>
                <c:pt idx="2">
                  <c:v>Lainnya</c:v>
                </c:pt>
              </c:strCache>
            </c:strRef>
          </c:cat>
          <c:val>
            <c:numRef>
              <c:f>Sheet1!$B$23:$B$25</c:f>
              <c:numCache>
                <c:formatCode>General</c:formatCode>
                <c:ptCount val="3"/>
                <c:pt idx="0">
                  <c:v>132</c:v>
                </c:pt>
                <c:pt idx="1">
                  <c:v>58</c:v>
                </c:pt>
                <c:pt idx="2">
                  <c:v>83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44793075125945"/>
          <c:y val="0.14862277631962673"/>
          <c:w val="0.86741635912880832"/>
          <c:h val="0.54688220790582998"/>
        </c:manualLayout>
      </c:layout>
      <c:barChart>
        <c:barDir val="col"/>
        <c:grouping val="clustered"/>
        <c:varyColors val="0"/>
        <c:ser>
          <c:idx val="0"/>
          <c:order val="0"/>
          <c:tx>
            <c:v>total kebutuhan</c:v>
          </c:tx>
          <c:invertIfNegative val="0"/>
          <c:cat>
            <c:strRef>
              <c:f>Sheet1!$B$3:$B$5</c:f>
              <c:strCache>
                <c:ptCount val="3"/>
                <c:pt idx="0">
                  <c:v>Air Limbah</c:v>
                </c:pt>
                <c:pt idx="1">
                  <c:v>Persampahan</c:v>
                </c:pt>
                <c:pt idx="2">
                  <c:v>Drainase</c:v>
                </c:pt>
              </c:strCache>
            </c:strRef>
          </c:cat>
          <c:val>
            <c:numRef>
              <c:f>Sheet1!$C$3:$C$5</c:f>
              <c:numCache>
                <c:formatCode>General</c:formatCode>
                <c:ptCount val="3"/>
                <c:pt idx="0">
                  <c:v>202.4</c:v>
                </c:pt>
                <c:pt idx="1">
                  <c:v>25.2</c:v>
                </c:pt>
                <c:pt idx="2">
                  <c:v>46.5</c:v>
                </c:pt>
              </c:numCache>
            </c:numRef>
          </c:val>
        </c:ser>
        <c:ser>
          <c:idx val="1"/>
          <c:order val="1"/>
          <c:tx>
            <c:v>Kebutuhan MPS</c:v>
          </c:tx>
          <c:invertIfNegative val="0"/>
          <c:cat>
            <c:strRef>
              <c:f>Sheet1!$B$3:$B$5</c:f>
              <c:strCache>
                <c:ptCount val="3"/>
                <c:pt idx="0">
                  <c:v>Air Limbah</c:v>
                </c:pt>
                <c:pt idx="1">
                  <c:v>Persampahan</c:v>
                </c:pt>
                <c:pt idx="2">
                  <c:v>Drainase</c:v>
                </c:pt>
              </c:strCache>
            </c:strRef>
          </c:cat>
          <c:val>
            <c:numRef>
              <c:f>Sheet1!$D$3:$D$5</c:f>
              <c:numCache>
                <c:formatCode>General</c:formatCode>
                <c:ptCount val="3"/>
                <c:pt idx="0">
                  <c:v>18.93</c:v>
                </c:pt>
                <c:pt idx="1">
                  <c:v>6.33</c:v>
                </c:pt>
                <c:pt idx="2">
                  <c:v>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705984"/>
        <c:axId val="141707520"/>
      </c:barChart>
      <c:catAx>
        <c:axId val="1417059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41707520"/>
        <c:crosses val="autoZero"/>
        <c:auto val="1"/>
        <c:lblAlgn val="ctr"/>
        <c:lblOffset val="100"/>
        <c:noMultiLvlLbl val="0"/>
      </c:catAx>
      <c:valAx>
        <c:axId val="14170752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100"/>
                </a:pPr>
                <a:r>
                  <a:rPr lang="en-US" sz="1100"/>
                  <a:t>Rp Triliun</a:t>
                </a:r>
              </a:p>
            </c:rich>
          </c:tx>
          <c:layout>
            <c:manualLayout>
              <c:xMode val="edge"/>
              <c:yMode val="edge"/>
              <c:x val="1.3710367232726107E-2"/>
              <c:y val="2.9543598716827085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4170598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755375275060319E-2"/>
          <c:y val="9.3000998971861079E-2"/>
          <c:w val="0.9124298099101249"/>
          <c:h val="0.53072669079863999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'Rekapitulasi Prov'!$C$8:$C$41</c:f>
              <c:strCache>
                <c:ptCount val="34"/>
                <c:pt idx="0">
                  <c:v>Aceh</c:v>
                </c:pt>
                <c:pt idx="1">
                  <c:v>Sumatera Utara</c:v>
                </c:pt>
                <c:pt idx="2">
                  <c:v>Sumatera Barat</c:v>
                </c:pt>
                <c:pt idx="3">
                  <c:v>Riau</c:v>
                </c:pt>
                <c:pt idx="4">
                  <c:v>Jambi</c:v>
                </c:pt>
                <c:pt idx="5">
                  <c:v>Sumatera Selatan</c:v>
                </c:pt>
                <c:pt idx="6">
                  <c:v>Bengkulu</c:v>
                </c:pt>
                <c:pt idx="7">
                  <c:v>Lampung</c:v>
                </c:pt>
                <c:pt idx="8">
                  <c:v>Kepulauan Bangka Belitung</c:v>
                </c:pt>
                <c:pt idx="9">
                  <c:v>Kepulauan Riau</c:v>
                </c:pt>
                <c:pt idx="10">
                  <c:v>DKI Jakarta</c:v>
                </c:pt>
                <c:pt idx="11">
                  <c:v>Jawa Barat</c:v>
                </c:pt>
                <c:pt idx="12">
                  <c:v>Jawa Tengah</c:v>
                </c:pt>
                <c:pt idx="13">
                  <c:v>Banten</c:v>
                </c:pt>
                <c:pt idx="14">
                  <c:v>Jawa Timur</c:v>
                </c:pt>
                <c:pt idx="15">
                  <c:v>DI Yogyakarta</c:v>
                </c:pt>
                <c:pt idx="16">
                  <c:v>Bali</c:v>
                </c:pt>
                <c:pt idx="17">
                  <c:v>Nusa Tenggara Barat</c:v>
                </c:pt>
                <c:pt idx="18">
                  <c:v>Nusa Tenggara Timur</c:v>
                </c:pt>
                <c:pt idx="19">
                  <c:v>Kalimantan Barat</c:v>
                </c:pt>
                <c:pt idx="20">
                  <c:v>Kalimantan Utara*</c:v>
                </c:pt>
                <c:pt idx="21">
                  <c:v>Kalimantan Tengah</c:v>
                </c:pt>
                <c:pt idx="22">
                  <c:v>Kalimantan Selatan</c:v>
                </c:pt>
                <c:pt idx="23">
                  <c:v>Kalimantan Timur</c:v>
                </c:pt>
                <c:pt idx="24">
                  <c:v>Sulawesi Utara</c:v>
                </c:pt>
                <c:pt idx="25">
                  <c:v>Sulawesi Tengah</c:v>
                </c:pt>
                <c:pt idx="26">
                  <c:v>Sulawesi Selatan</c:v>
                </c:pt>
                <c:pt idx="27">
                  <c:v>Sulawesi Tenggara</c:v>
                </c:pt>
                <c:pt idx="28">
                  <c:v>Gorontalo</c:v>
                </c:pt>
                <c:pt idx="29">
                  <c:v>Sulawesi Barat</c:v>
                </c:pt>
                <c:pt idx="30">
                  <c:v>Maluku</c:v>
                </c:pt>
                <c:pt idx="31">
                  <c:v>Maluku Utara</c:v>
                </c:pt>
                <c:pt idx="32">
                  <c:v>Papua</c:v>
                </c:pt>
                <c:pt idx="33">
                  <c:v>Papua Barat</c:v>
                </c:pt>
              </c:strCache>
            </c:strRef>
          </c:cat>
          <c:val>
            <c:numRef>
              <c:f>'Rekapitulasi Prov'!$AQ$8:$AQ$41</c:f>
              <c:numCache>
                <c:formatCode>_(* #,##0_);_(* \(#,##0\);_(* "-"??_);_(@_)</c:formatCode>
                <c:ptCount val="34"/>
                <c:pt idx="0">
                  <c:v>588.35833333333323</c:v>
                </c:pt>
                <c:pt idx="1">
                  <c:v>209.44499999999999</c:v>
                </c:pt>
                <c:pt idx="2">
                  <c:v>696.00390000000004</c:v>
                </c:pt>
                <c:pt idx="3">
                  <c:v>77.45</c:v>
                </c:pt>
                <c:pt idx="4">
                  <c:v>695.63871647500002</c:v>
                </c:pt>
                <c:pt idx="5">
                  <c:v>744.51700000000005</c:v>
                </c:pt>
                <c:pt idx="6">
                  <c:v>417.7919</c:v>
                </c:pt>
                <c:pt idx="7">
                  <c:v>1035.10175</c:v>
                </c:pt>
                <c:pt idx="8">
                  <c:v>266.20299999999997</c:v>
                </c:pt>
                <c:pt idx="9">
                  <c:v>85.6</c:v>
                </c:pt>
                <c:pt idx="10">
                  <c:v>0</c:v>
                </c:pt>
                <c:pt idx="11">
                  <c:v>9034.4066597000001</c:v>
                </c:pt>
                <c:pt idx="12">
                  <c:v>1944.46406327105</c:v>
                </c:pt>
                <c:pt idx="13">
                  <c:v>213.19149999999999</c:v>
                </c:pt>
                <c:pt idx="14">
                  <c:v>4509.6695351328226</c:v>
                </c:pt>
                <c:pt idx="15">
                  <c:v>282.68020000000001</c:v>
                </c:pt>
                <c:pt idx="16">
                  <c:v>1991.687567272</c:v>
                </c:pt>
                <c:pt idx="17">
                  <c:v>872.85086883500014</c:v>
                </c:pt>
                <c:pt idx="18">
                  <c:v>488.80368700000002</c:v>
                </c:pt>
                <c:pt idx="19">
                  <c:v>910.83477947392737</c:v>
                </c:pt>
                <c:pt idx="20">
                  <c:v>0</c:v>
                </c:pt>
                <c:pt idx="21">
                  <c:v>226.59800000000001</c:v>
                </c:pt>
                <c:pt idx="22">
                  <c:v>410.76346400000006</c:v>
                </c:pt>
                <c:pt idx="23">
                  <c:v>416.12</c:v>
                </c:pt>
                <c:pt idx="24">
                  <c:v>354.86900000000003</c:v>
                </c:pt>
                <c:pt idx="25">
                  <c:v>0</c:v>
                </c:pt>
                <c:pt idx="26">
                  <c:v>3175.6782317290913</c:v>
                </c:pt>
                <c:pt idx="27">
                  <c:v>178.285</c:v>
                </c:pt>
                <c:pt idx="28">
                  <c:v>404.49</c:v>
                </c:pt>
                <c:pt idx="29">
                  <c:v>203.541</c:v>
                </c:pt>
                <c:pt idx="30">
                  <c:v>1047.7066420000001</c:v>
                </c:pt>
                <c:pt idx="31">
                  <c:v>231.37950000000001</c:v>
                </c:pt>
                <c:pt idx="32">
                  <c:v>58.292999999999999</c:v>
                </c:pt>
                <c:pt idx="3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1724288"/>
        <c:axId val="141750656"/>
        <c:axId val="0"/>
      </c:bar3DChart>
      <c:catAx>
        <c:axId val="1417242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41750656"/>
        <c:crosses val="autoZero"/>
        <c:auto val="1"/>
        <c:lblAlgn val="ctr"/>
        <c:lblOffset val="100"/>
        <c:noMultiLvlLbl val="0"/>
      </c:catAx>
      <c:valAx>
        <c:axId val="14175065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050"/>
                </a:pPr>
                <a:r>
                  <a:rPr lang="id-ID" sz="1050" dirty="0" smtClean="0"/>
                  <a:t>Rp Miliar</a:t>
                </a:r>
                <a:endParaRPr lang="id-ID" sz="1050" dirty="0"/>
              </a:p>
            </c:rich>
          </c:tx>
          <c:layout>
            <c:manualLayout>
              <c:xMode val="edge"/>
              <c:yMode val="edge"/>
              <c:x val="3.8204724409448818E-2"/>
              <c:y val="2.6407262220112554E-2"/>
            </c:manualLayout>
          </c:layout>
          <c:overlay val="0"/>
        </c:title>
        <c:numFmt formatCode="_(* #,##0_);_(* \(#,##0\);_(* &quot;-&quot;??_);_(@_)" sourceLinked="1"/>
        <c:majorTickMark val="out"/>
        <c:minorTickMark val="none"/>
        <c:tickLblPos val="nextTo"/>
        <c:crossAx val="1417242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401753415367858E-2"/>
          <c:y val="8.6140384328759034E-2"/>
          <c:w val="0.92414955677710087"/>
          <c:h val="0.45122520077444095"/>
        </c:manualLayout>
      </c:layout>
      <c:barChart>
        <c:barDir val="col"/>
        <c:grouping val="stacked"/>
        <c:varyColors val="0"/>
        <c:ser>
          <c:idx val="0"/>
          <c:order val="0"/>
          <c:tx>
            <c:v>Progres 100%</c:v>
          </c:tx>
          <c:spPr>
            <a:solidFill>
              <a:srgbClr val="00B0F0"/>
            </a:solidFill>
          </c:spPr>
          <c:invertIfNegative val="0"/>
          <c:cat>
            <c:strRef>
              <c:f>Sheet2!$A$2:$A$33</c:f>
              <c:strCache>
                <c:ptCount val="32"/>
                <c:pt idx="0">
                  <c:v>Aceh</c:v>
                </c:pt>
                <c:pt idx="1">
                  <c:v>Sumatera Utara</c:v>
                </c:pt>
                <c:pt idx="2">
                  <c:v>Sumatera Barat</c:v>
                </c:pt>
                <c:pt idx="3">
                  <c:v>Sumatera Selatan</c:v>
                </c:pt>
                <c:pt idx="4">
                  <c:v>Riau</c:v>
                </c:pt>
                <c:pt idx="5">
                  <c:v>Kep. Riau</c:v>
                </c:pt>
                <c:pt idx="6">
                  <c:v>Kep. Bangka Belitung</c:v>
                </c:pt>
                <c:pt idx="7">
                  <c:v>Jambi</c:v>
                </c:pt>
                <c:pt idx="8">
                  <c:v>Bengkulu</c:v>
                </c:pt>
                <c:pt idx="9">
                  <c:v>Lampung</c:v>
                </c:pt>
                <c:pt idx="10">
                  <c:v>Banten</c:v>
                </c:pt>
                <c:pt idx="11">
                  <c:v>Jawa Barat</c:v>
                </c:pt>
                <c:pt idx="12">
                  <c:v>Jawa Tengah</c:v>
                </c:pt>
                <c:pt idx="13">
                  <c:v>DIY</c:v>
                </c:pt>
                <c:pt idx="14">
                  <c:v>Jawa Timur</c:v>
                </c:pt>
                <c:pt idx="15">
                  <c:v>Bali</c:v>
                </c:pt>
                <c:pt idx="16">
                  <c:v>NTT</c:v>
                </c:pt>
                <c:pt idx="17">
                  <c:v>Kalimantan Barat</c:v>
                </c:pt>
                <c:pt idx="18">
                  <c:v>Kalimantan Tengah</c:v>
                </c:pt>
                <c:pt idx="19">
                  <c:v>Kalimantan Timur</c:v>
                </c:pt>
                <c:pt idx="20">
                  <c:v>Kalimantan Utara</c:v>
                </c:pt>
                <c:pt idx="21">
                  <c:v>Kalimantan Selatan</c:v>
                </c:pt>
                <c:pt idx="22">
                  <c:v>Gorontalo</c:v>
                </c:pt>
                <c:pt idx="23">
                  <c:v>Sulawesi Utara</c:v>
                </c:pt>
                <c:pt idx="24">
                  <c:v>Sulawesi Barat</c:v>
                </c:pt>
                <c:pt idx="25">
                  <c:v>Sulawesi Tengah</c:v>
                </c:pt>
                <c:pt idx="26">
                  <c:v>Sulawesi Tenggara</c:v>
                </c:pt>
                <c:pt idx="27">
                  <c:v>Sulawesi Selatan</c:v>
                </c:pt>
                <c:pt idx="28">
                  <c:v>Maluku</c:v>
                </c:pt>
                <c:pt idx="29">
                  <c:v>Maluku Utara</c:v>
                </c:pt>
                <c:pt idx="30">
                  <c:v>Papua</c:v>
                </c:pt>
                <c:pt idx="31">
                  <c:v>Papua Barat</c:v>
                </c:pt>
              </c:strCache>
            </c:strRef>
          </c:cat>
          <c:val>
            <c:numRef>
              <c:f>Sheet2!$C$2:$C$33</c:f>
              <c:numCache>
                <c:formatCode>General</c:formatCode>
                <c:ptCount val="32"/>
                <c:pt idx="0">
                  <c:v>9</c:v>
                </c:pt>
                <c:pt idx="1">
                  <c:v>4</c:v>
                </c:pt>
                <c:pt idx="2">
                  <c:v>9</c:v>
                </c:pt>
                <c:pt idx="3">
                  <c:v>7</c:v>
                </c:pt>
                <c:pt idx="4">
                  <c:v>4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7</c:v>
                </c:pt>
                <c:pt idx="10">
                  <c:v>0</c:v>
                </c:pt>
                <c:pt idx="11">
                  <c:v>6</c:v>
                </c:pt>
                <c:pt idx="12">
                  <c:v>17</c:v>
                </c:pt>
                <c:pt idx="13">
                  <c:v>5</c:v>
                </c:pt>
                <c:pt idx="14">
                  <c:v>10</c:v>
                </c:pt>
                <c:pt idx="15">
                  <c:v>2</c:v>
                </c:pt>
                <c:pt idx="16">
                  <c:v>6</c:v>
                </c:pt>
                <c:pt idx="17">
                  <c:v>1</c:v>
                </c:pt>
                <c:pt idx="18">
                  <c:v>8</c:v>
                </c:pt>
                <c:pt idx="19">
                  <c:v>3</c:v>
                </c:pt>
                <c:pt idx="20">
                  <c:v>0</c:v>
                </c:pt>
                <c:pt idx="21">
                  <c:v>4</c:v>
                </c:pt>
                <c:pt idx="22">
                  <c:v>1</c:v>
                </c:pt>
                <c:pt idx="23">
                  <c:v>0</c:v>
                </c:pt>
                <c:pt idx="24">
                  <c:v>0</c:v>
                </c:pt>
                <c:pt idx="25">
                  <c:v>4</c:v>
                </c:pt>
                <c:pt idx="26">
                  <c:v>1</c:v>
                </c:pt>
                <c:pt idx="27">
                  <c:v>7</c:v>
                </c:pt>
                <c:pt idx="28">
                  <c:v>2</c:v>
                </c:pt>
                <c:pt idx="29">
                  <c:v>1</c:v>
                </c:pt>
                <c:pt idx="30">
                  <c:v>1</c:v>
                </c:pt>
                <c:pt idx="31">
                  <c:v>0</c:v>
                </c:pt>
              </c:numCache>
            </c:numRef>
          </c:val>
        </c:ser>
        <c:ser>
          <c:idx val="1"/>
          <c:order val="1"/>
          <c:tx>
            <c:v>Progres 50-100%</c:v>
          </c:tx>
          <c:spPr>
            <a:solidFill>
              <a:srgbClr val="FFC000"/>
            </a:solidFill>
          </c:spPr>
          <c:invertIfNegative val="0"/>
          <c:cat>
            <c:strRef>
              <c:f>Sheet2!$A$2:$A$33</c:f>
              <c:strCache>
                <c:ptCount val="32"/>
                <c:pt idx="0">
                  <c:v>Aceh</c:v>
                </c:pt>
                <c:pt idx="1">
                  <c:v>Sumatera Utara</c:v>
                </c:pt>
                <c:pt idx="2">
                  <c:v>Sumatera Barat</c:v>
                </c:pt>
                <c:pt idx="3">
                  <c:v>Sumatera Selatan</c:v>
                </c:pt>
                <c:pt idx="4">
                  <c:v>Riau</c:v>
                </c:pt>
                <c:pt idx="5">
                  <c:v>Kep. Riau</c:v>
                </c:pt>
                <c:pt idx="6">
                  <c:v>Kep. Bangka Belitung</c:v>
                </c:pt>
                <c:pt idx="7">
                  <c:v>Jambi</c:v>
                </c:pt>
                <c:pt idx="8">
                  <c:v>Bengkulu</c:v>
                </c:pt>
                <c:pt idx="9">
                  <c:v>Lampung</c:v>
                </c:pt>
                <c:pt idx="10">
                  <c:v>Banten</c:v>
                </c:pt>
                <c:pt idx="11">
                  <c:v>Jawa Barat</c:v>
                </c:pt>
                <c:pt idx="12">
                  <c:v>Jawa Tengah</c:v>
                </c:pt>
                <c:pt idx="13">
                  <c:v>DIY</c:v>
                </c:pt>
                <c:pt idx="14">
                  <c:v>Jawa Timur</c:v>
                </c:pt>
                <c:pt idx="15">
                  <c:v>Bali</c:v>
                </c:pt>
                <c:pt idx="16">
                  <c:v>NTT</c:v>
                </c:pt>
                <c:pt idx="17">
                  <c:v>Kalimantan Barat</c:v>
                </c:pt>
                <c:pt idx="18">
                  <c:v>Kalimantan Tengah</c:v>
                </c:pt>
                <c:pt idx="19">
                  <c:v>Kalimantan Timur</c:v>
                </c:pt>
                <c:pt idx="20">
                  <c:v>Kalimantan Utara</c:v>
                </c:pt>
                <c:pt idx="21">
                  <c:v>Kalimantan Selatan</c:v>
                </c:pt>
                <c:pt idx="22">
                  <c:v>Gorontalo</c:v>
                </c:pt>
                <c:pt idx="23">
                  <c:v>Sulawesi Utara</c:v>
                </c:pt>
                <c:pt idx="24">
                  <c:v>Sulawesi Barat</c:v>
                </c:pt>
                <c:pt idx="25">
                  <c:v>Sulawesi Tengah</c:v>
                </c:pt>
                <c:pt idx="26">
                  <c:v>Sulawesi Tenggara</c:v>
                </c:pt>
                <c:pt idx="27">
                  <c:v>Sulawesi Selatan</c:v>
                </c:pt>
                <c:pt idx="28">
                  <c:v>Maluku</c:v>
                </c:pt>
                <c:pt idx="29">
                  <c:v>Maluku Utara</c:v>
                </c:pt>
                <c:pt idx="30">
                  <c:v>Papua</c:v>
                </c:pt>
                <c:pt idx="31">
                  <c:v>Papua Barat</c:v>
                </c:pt>
              </c:strCache>
            </c:strRef>
          </c:cat>
          <c:val>
            <c:numRef>
              <c:f>Sheet2!$E$2:$E$33</c:f>
              <c:numCache>
                <c:formatCode>General</c:formatCode>
                <c:ptCount val="32"/>
                <c:pt idx="0">
                  <c:v>0</c:v>
                </c:pt>
                <c:pt idx="1">
                  <c:v>7</c:v>
                </c:pt>
                <c:pt idx="2">
                  <c:v>1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3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2</c:v>
                </c:pt>
                <c:pt idx="13">
                  <c:v>0</c:v>
                </c:pt>
                <c:pt idx="14">
                  <c:v>1</c:v>
                </c:pt>
                <c:pt idx="15">
                  <c:v>2</c:v>
                </c:pt>
                <c:pt idx="16">
                  <c:v>8</c:v>
                </c:pt>
                <c:pt idx="17">
                  <c:v>3</c:v>
                </c:pt>
                <c:pt idx="18">
                  <c:v>5</c:v>
                </c:pt>
                <c:pt idx="19">
                  <c:v>2</c:v>
                </c:pt>
                <c:pt idx="20">
                  <c:v>0</c:v>
                </c:pt>
                <c:pt idx="21">
                  <c:v>0</c:v>
                </c:pt>
                <c:pt idx="22">
                  <c:v>1</c:v>
                </c:pt>
                <c:pt idx="23">
                  <c:v>3</c:v>
                </c:pt>
                <c:pt idx="24">
                  <c:v>1</c:v>
                </c:pt>
                <c:pt idx="25">
                  <c:v>8</c:v>
                </c:pt>
                <c:pt idx="26">
                  <c:v>6</c:v>
                </c:pt>
                <c:pt idx="27">
                  <c:v>4</c:v>
                </c:pt>
                <c:pt idx="28">
                  <c:v>5</c:v>
                </c:pt>
                <c:pt idx="29">
                  <c:v>2</c:v>
                </c:pt>
                <c:pt idx="30">
                  <c:v>1</c:v>
                </c:pt>
                <c:pt idx="31">
                  <c:v>0</c:v>
                </c:pt>
              </c:numCache>
            </c:numRef>
          </c:val>
        </c:ser>
        <c:ser>
          <c:idx val="2"/>
          <c:order val="2"/>
          <c:tx>
            <c:v>Progres &lt;50%</c:v>
          </c:tx>
          <c:spPr>
            <a:solidFill>
              <a:srgbClr val="FF0000"/>
            </a:solidFill>
          </c:spPr>
          <c:invertIfNegative val="0"/>
          <c:cat>
            <c:strRef>
              <c:f>Sheet2!$A$2:$A$33</c:f>
              <c:strCache>
                <c:ptCount val="32"/>
                <c:pt idx="0">
                  <c:v>Aceh</c:v>
                </c:pt>
                <c:pt idx="1">
                  <c:v>Sumatera Utara</c:v>
                </c:pt>
                <c:pt idx="2">
                  <c:v>Sumatera Barat</c:v>
                </c:pt>
                <c:pt idx="3">
                  <c:v>Sumatera Selatan</c:v>
                </c:pt>
                <c:pt idx="4">
                  <c:v>Riau</c:v>
                </c:pt>
                <c:pt idx="5">
                  <c:v>Kep. Riau</c:v>
                </c:pt>
                <c:pt idx="6">
                  <c:v>Kep. Bangka Belitung</c:v>
                </c:pt>
                <c:pt idx="7">
                  <c:v>Jambi</c:v>
                </c:pt>
                <c:pt idx="8">
                  <c:v>Bengkulu</c:v>
                </c:pt>
                <c:pt idx="9">
                  <c:v>Lampung</c:v>
                </c:pt>
                <c:pt idx="10">
                  <c:v>Banten</c:v>
                </c:pt>
                <c:pt idx="11">
                  <c:v>Jawa Barat</c:v>
                </c:pt>
                <c:pt idx="12">
                  <c:v>Jawa Tengah</c:v>
                </c:pt>
                <c:pt idx="13">
                  <c:v>DIY</c:v>
                </c:pt>
                <c:pt idx="14">
                  <c:v>Jawa Timur</c:v>
                </c:pt>
                <c:pt idx="15">
                  <c:v>Bali</c:v>
                </c:pt>
                <c:pt idx="16">
                  <c:v>NTT</c:v>
                </c:pt>
                <c:pt idx="17">
                  <c:v>Kalimantan Barat</c:v>
                </c:pt>
                <c:pt idx="18">
                  <c:v>Kalimantan Tengah</c:v>
                </c:pt>
                <c:pt idx="19">
                  <c:v>Kalimantan Timur</c:v>
                </c:pt>
                <c:pt idx="20">
                  <c:v>Kalimantan Utara</c:v>
                </c:pt>
                <c:pt idx="21">
                  <c:v>Kalimantan Selatan</c:v>
                </c:pt>
                <c:pt idx="22">
                  <c:v>Gorontalo</c:v>
                </c:pt>
                <c:pt idx="23">
                  <c:v>Sulawesi Utara</c:v>
                </c:pt>
                <c:pt idx="24">
                  <c:v>Sulawesi Barat</c:v>
                </c:pt>
                <c:pt idx="25">
                  <c:v>Sulawesi Tengah</c:v>
                </c:pt>
                <c:pt idx="26">
                  <c:v>Sulawesi Tenggara</c:v>
                </c:pt>
                <c:pt idx="27">
                  <c:v>Sulawesi Selatan</c:v>
                </c:pt>
                <c:pt idx="28">
                  <c:v>Maluku</c:v>
                </c:pt>
                <c:pt idx="29">
                  <c:v>Maluku Utara</c:v>
                </c:pt>
                <c:pt idx="30">
                  <c:v>Papua</c:v>
                </c:pt>
                <c:pt idx="31">
                  <c:v>Papua Barat</c:v>
                </c:pt>
              </c:strCache>
            </c:strRef>
          </c:cat>
          <c:val>
            <c:numRef>
              <c:f>Sheet2!$F$2:$F$33</c:f>
              <c:numCache>
                <c:formatCode>General</c:formatCode>
                <c:ptCount val="32"/>
                <c:pt idx="0">
                  <c:v>0</c:v>
                </c:pt>
                <c:pt idx="1">
                  <c:v>5</c:v>
                </c:pt>
                <c:pt idx="2">
                  <c:v>0</c:v>
                </c:pt>
                <c:pt idx="3">
                  <c:v>0</c:v>
                </c:pt>
                <c:pt idx="4">
                  <c:v>6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4</c:v>
                </c:pt>
                <c:pt idx="11">
                  <c:v>2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2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  <c:pt idx="25">
                  <c:v>1</c:v>
                </c:pt>
                <c:pt idx="26">
                  <c:v>4</c:v>
                </c:pt>
                <c:pt idx="27">
                  <c:v>0</c:v>
                </c:pt>
                <c:pt idx="28">
                  <c:v>1</c:v>
                </c:pt>
                <c:pt idx="29">
                  <c:v>1</c:v>
                </c:pt>
                <c:pt idx="30">
                  <c:v>3</c:v>
                </c:pt>
                <c:pt idx="3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1797632"/>
        <c:axId val="141815808"/>
      </c:barChart>
      <c:catAx>
        <c:axId val="1417976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41815808"/>
        <c:crosses val="autoZero"/>
        <c:auto val="1"/>
        <c:lblAlgn val="ctr"/>
        <c:lblOffset val="100"/>
        <c:noMultiLvlLbl val="0"/>
      </c:catAx>
      <c:valAx>
        <c:axId val="14181580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Kab/Kota</a:t>
                </a:r>
              </a:p>
            </c:rich>
          </c:tx>
          <c:layout>
            <c:manualLayout>
              <c:xMode val="edge"/>
              <c:yMode val="edge"/>
              <c:x val="1.1044010123734533E-2"/>
              <c:y val="9.2140480223248185E-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417976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0096058305211848"/>
          <c:y val="0.88159892538702533"/>
          <c:w val="0.38022169103862019"/>
          <c:h val="8.5358361051672632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d-ID"/>
              <a:t>Rerata Nilai</a:t>
            </a:r>
            <a:r>
              <a:rPr lang="en-US"/>
              <a:t> Kualitas Dokumen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38705889659844E-2"/>
          <c:y val="0.19480351414406533"/>
          <c:w val="0.95017161914962678"/>
          <c:h val="0.46058836395450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Sheet2!$G$1</c:f>
              <c:strCache>
                <c:ptCount val="1"/>
                <c:pt idx="0">
                  <c:v>Rata2 Kualitas</c:v>
                </c:pt>
              </c:strCache>
            </c:strRef>
          </c:tx>
          <c:spPr>
            <a:solidFill>
              <a:srgbClr val="336699"/>
            </a:solidFill>
          </c:spPr>
          <c:invertIfNegative val="0"/>
          <c:cat>
            <c:strRef>
              <c:f>Sheet2!$A$2:$A$33</c:f>
              <c:strCache>
                <c:ptCount val="32"/>
                <c:pt idx="0">
                  <c:v>Aceh</c:v>
                </c:pt>
                <c:pt idx="1">
                  <c:v>Sumatera Utara</c:v>
                </c:pt>
                <c:pt idx="2">
                  <c:v>Sumatera Barat</c:v>
                </c:pt>
                <c:pt idx="3">
                  <c:v>Sumatera Selatan</c:v>
                </c:pt>
                <c:pt idx="4">
                  <c:v>Riau</c:v>
                </c:pt>
                <c:pt idx="5">
                  <c:v>Kep. Riau</c:v>
                </c:pt>
                <c:pt idx="6">
                  <c:v>Kep. Bangka Belitung</c:v>
                </c:pt>
                <c:pt idx="7">
                  <c:v>Jambi</c:v>
                </c:pt>
                <c:pt idx="8">
                  <c:v>Bengkulu</c:v>
                </c:pt>
                <c:pt idx="9">
                  <c:v>Lampung</c:v>
                </c:pt>
                <c:pt idx="10">
                  <c:v>Banten</c:v>
                </c:pt>
                <c:pt idx="11">
                  <c:v>Jawa Barat</c:v>
                </c:pt>
                <c:pt idx="12">
                  <c:v>Jawa Tengah</c:v>
                </c:pt>
                <c:pt idx="13">
                  <c:v>DIY</c:v>
                </c:pt>
                <c:pt idx="14">
                  <c:v>Jawa Timur</c:v>
                </c:pt>
                <c:pt idx="15">
                  <c:v>Bali</c:v>
                </c:pt>
                <c:pt idx="16">
                  <c:v>NTT</c:v>
                </c:pt>
                <c:pt idx="17">
                  <c:v>Kalimantan Barat</c:v>
                </c:pt>
                <c:pt idx="18">
                  <c:v>Kalimantan Tengah</c:v>
                </c:pt>
                <c:pt idx="19">
                  <c:v>Kalimantan Timur</c:v>
                </c:pt>
                <c:pt idx="20">
                  <c:v>Kalimantan Utara</c:v>
                </c:pt>
                <c:pt idx="21">
                  <c:v>Kalimantan Selatan</c:v>
                </c:pt>
                <c:pt idx="22">
                  <c:v>Gorontalo</c:v>
                </c:pt>
                <c:pt idx="23">
                  <c:v>Sulawesi Utara</c:v>
                </c:pt>
                <c:pt idx="24">
                  <c:v>Sulawesi Barat</c:v>
                </c:pt>
                <c:pt idx="25">
                  <c:v>Sulawesi Tengah</c:v>
                </c:pt>
                <c:pt idx="26">
                  <c:v>Sulawesi Tenggara</c:v>
                </c:pt>
                <c:pt idx="27">
                  <c:v>Sulawesi Selatan</c:v>
                </c:pt>
                <c:pt idx="28">
                  <c:v>Maluku</c:v>
                </c:pt>
                <c:pt idx="29">
                  <c:v>Maluku Utara</c:v>
                </c:pt>
                <c:pt idx="30">
                  <c:v>Papua</c:v>
                </c:pt>
                <c:pt idx="31">
                  <c:v>Papua Barat</c:v>
                </c:pt>
              </c:strCache>
            </c:strRef>
          </c:cat>
          <c:val>
            <c:numRef>
              <c:f>Sheet2!$G$2:$G$33</c:f>
              <c:numCache>
                <c:formatCode>0.0</c:formatCode>
                <c:ptCount val="32"/>
                <c:pt idx="0">
                  <c:v>82.52</c:v>
                </c:pt>
                <c:pt idx="1">
                  <c:v>32.996249999999996</c:v>
                </c:pt>
                <c:pt idx="2">
                  <c:v>46.871000000000002</c:v>
                </c:pt>
                <c:pt idx="3">
                  <c:v>40.562000000000005</c:v>
                </c:pt>
                <c:pt idx="4">
                  <c:v>39.404615384615383</c:v>
                </c:pt>
                <c:pt idx="5">
                  <c:v>40.755000000000003</c:v>
                </c:pt>
                <c:pt idx="6">
                  <c:v>48.04</c:v>
                </c:pt>
                <c:pt idx="7">
                  <c:v>60.42</c:v>
                </c:pt>
                <c:pt idx="8">
                  <c:v>42.745000000000005</c:v>
                </c:pt>
                <c:pt idx="9">
                  <c:v>45.984999999999999</c:v>
                </c:pt>
                <c:pt idx="10">
                  <c:v>10.780000000000001</c:v>
                </c:pt>
                <c:pt idx="11">
                  <c:v>59.17</c:v>
                </c:pt>
                <c:pt idx="12">
                  <c:v>85.034210526315789</c:v>
                </c:pt>
                <c:pt idx="13">
                  <c:v>72.539999999999992</c:v>
                </c:pt>
                <c:pt idx="14">
                  <c:v>81.294545454545457</c:v>
                </c:pt>
                <c:pt idx="15">
                  <c:v>48.575000000000003</c:v>
                </c:pt>
                <c:pt idx="16">
                  <c:v>36.919999999999987</c:v>
                </c:pt>
                <c:pt idx="17">
                  <c:v>37.695</c:v>
                </c:pt>
                <c:pt idx="18">
                  <c:v>69.42923076923077</c:v>
                </c:pt>
                <c:pt idx="19">
                  <c:v>43.094285714285711</c:v>
                </c:pt>
                <c:pt idx="20">
                  <c:v>10.83</c:v>
                </c:pt>
                <c:pt idx="21">
                  <c:v>56.225000000000001</c:v>
                </c:pt>
                <c:pt idx="22">
                  <c:v>47.924999999999997</c:v>
                </c:pt>
                <c:pt idx="23">
                  <c:v>52.545000000000002</c:v>
                </c:pt>
                <c:pt idx="24">
                  <c:v>58.06</c:v>
                </c:pt>
                <c:pt idx="25">
                  <c:v>57.906153846153835</c:v>
                </c:pt>
                <c:pt idx="26">
                  <c:v>30.376137566137569</c:v>
                </c:pt>
                <c:pt idx="27">
                  <c:v>69.87090909090908</c:v>
                </c:pt>
                <c:pt idx="28">
                  <c:v>29.736249999999998</c:v>
                </c:pt>
                <c:pt idx="29">
                  <c:v>26.5975</c:v>
                </c:pt>
                <c:pt idx="30">
                  <c:v>26.454000000000001</c:v>
                </c:pt>
                <c:pt idx="31">
                  <c:v>1.3485714285714285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3928704"/>
        <c:axId val="143938688"/>
        <c:axId val="0"/>
      </c:bar3DChart>
      <c:catAx>
        <c:axId val="1439287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43938688"/>
        <c:crosses val="autoZero"/>
        <c:auto val="1"/>
        <c:lblAlgn val="ctr"/>
        <c:lblOffset val="100"/>
        <c:noMultiLvlLbl val="0"/>
      </c:catAx>
      <c:valAx>
        <c:axId val="14393868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4392870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588ED3-E5DB-4A99-AE06-1854486C139B}" type="doc">
      <dgm:prSet loTypeId="urn:microsoft.com/office/officeart/2005/8/layout/vList6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9D3A2A95-502E-49BA-9D82-D71AC5BBC83A}">
      <dgm:prSet phldrT="[Text]" custT="1"/>
      <dgm:spPr/>
      <dgm:t>
        <a:bodyPr/>
        <a:lstStyle/>
        <a:p>
          <a:r>
            <a:rPr lang="en-US" altLang="en-US" sz="1600" b="1" dirty="0" smtClean="0">
              <a:latin typeface="Century Gothic" pitchFamily="34" charset="0"/>
            </a:rPr>
            <a:t>90% - 95%</a:t>
          </a:r>
        </a:p>
        <a:p>
          <a:r>
            <a:rPr lang="en-US" altLang="en-US" sz="1600" b="1" dirty="0" smtClean="0">
              <a:latin typeface="Century Gothic" pitchFamily="34" charset="0"/>
            </a:rPr>
            <a:t>(</a:t>
          </a:r>
          <a:r>
            <a:rPr lang="en-US" altLang="en-US" sz="1600" b="1" dirty="0" err="1" smtClean="0">
              <a:latin typeface="Century Gothic" pitchFamily="34" charset="0"/>
            </a:rPr>
            <a:t>Perkotaan</a:t>
          </a:r>
          <a:r>
            <a:rPr lang="en-US" altLang="en-US" sz="1600" b="1" dirty="0" smtClean="0">
              <a:latin typeface="Century Gothic" pitchFamily="34" charset="0"/>
            </a:rPr>
            <a:t> </a:t>
          </a:r>
          <a:r>
            <a:rPr lang="en-US" altLang="en-US" sz="1600" b="1" dirty="0" err="1" smtClean="0">
              <a:latin typeface="Century Gothic" pitchFamily="34" charset="0"/>
            </a:rPr>
            <a:t>dan</a:t>
          </a:r>
          <a:r>
            <a:rPr lang="en-US" altLang="en-US" sz="1600" b="1" dirty="0" smtClean="0">
              <a:latin typeface="Century Gothic" pitchFamily="34" charset="0"/>
            </a:rPr>
            <a:t> </a:t>
          </a:r>
          <a:r>
            <a:rPr lang="en-US" altLang="en-US" sz="1600" b="1" dirty="0" err="1" smtClean="0">
              <a:latin typeface="Century Gothic" pitchFamily="34" charset="0"/>
            </a:rPr>
            <a:t>Pedesaan</a:t>
          </a:r>
          <a:r>
            <a:rPr lang="en-US" altLang="en-US" sz="1600" b="1" dirty="0" smtClean="0">
              <a:latin typeface="Century Gothic" pitchFamily="34" charset="0"/>
            </a:rPr>
            <a:t>)</a:t>
          </a:r>
          <a:endParaRPr lang="en-US" sz="1600" dirty="0"/>
        </a:p>
      </dgm:t>
    </dgm:pt>
    <dgm:pt modelId="{4AD95502-60B3-4AC8-A3DC-58F28D97CDEB}" type="parTrans" cxnId="{2BA1472C-4B85-4245-A6CD-19D4E87E9816}">
      <dgm:prSet/>
      <dgm:spPr/>
      <dgm:t>
        <a:bodyPr/>
        <a:lstStyle/>
        <a:p>
          <a:endParaRPr lang="en-US"/>
        </a:p>
      </dgm:t>
    </dgm:pt>
    <dgm:pt modelId="{61486864-228F-410D-96CD-BEB5D2E8E9D6}" type="sibTrans" cxnId="{2BA1472C-4B85-4245-A6CD-19D4E87E9816}">
      <dgm:prSet/>
      <dgm:spPr/>
      <dgm:t>
        <a:bodyPr/>
        <a:lstStyle/>
        <a:p>
          <a:endParaRPr lang="en-US"/>
        </a:p>
      </dgm:t>
    </dgm:pt>
    <dgm:pt modelId="{802962C6-6DBD-4127-B558-3E17EBB91EF5}">
      <dgm:prSet phldrT="[Text]" custT="1"/>
      <dgm:spPr/>
      <dgm:t>
        <a:bodyPr/>
        <a:lstStyle/>
        <a:p>
          <a:r>
            <a:rPr lang="en-US" altLang="en-US" sz="1600" b="1" dirty="0" smtClean="0">
              <a:latin typeface="Century Gothic" pitchFamily="34" charset="0"/>
            </a:rPr>
            <a:t>10% - 5%</a:t>
          </a:r>
        </a:p>
        <a:p>
          <a:r>
            <a:rPr lang="en-US" altLang="en-US" sz="1600" b="1" dirty="0" smtClean="0">
              <a:latin typeface="Century Gothic" pitchFamily="34" charset="0"/>
            </a:rPr>
            <a:t>(</a:t>
          </a:r>
          <a:r>
            <a:rPr lang="en-US" altLang="en-US" sz="1600" b="1" dirty="0" err="1" smtClean="0">
              <a:latin typeface="Century Gothic" pitchFamily="34" charset="0"/>
            </a:rPr>
            <a:t>Perkotaan</a:t>
          </a:r>
          <a:r>
            <a:rPr lang="en-US" altLang="en-US" sz="1600" b="1" dirty="0" smtClean="0">
              <a:latin typeface="Century Gothic" pitchFamily="34" charset="0"/>
            </a:rPr>
            <a:t>)</a:t>
          </a:r>
          <a:endParaRPr lang="en-US" sz="1600" dirty="0"/>
        </a:p>
      </dgm:t>
    </dgm:pt>
    <dgm:pt modelId="{806C8DD7-39E4-454E-AEE4-A771D60507D8}" type="parTrans" cxnId="{78DAC6EB-2CF8-4FA8-A51F-DEFBFA452D65}">
      <dgm:prSet/>
      <dgm:spPr/>
      <dgm:t>
        <a:bodyPr/>
        <a:lstStyle/>
        <a:p>
          <a:endParaRPr lang="en-US"/>
        </a:p>
      </dgm:t>
    </dgm:pt>
    <dgm:pt modelId="{8C0AFA3F-8711-4D48-A8EC-9A277A677111}" type="sibTrans" cxnId="{78DAC6EB-2CF8-4FA8-A51F-DEFBFA452D65}">
      <dgm:prSet/>
      <dgm:spPr/>
      <dgm:t>
        <a:bodyPr/>
        <a:lstStyle/>
        <a:p>
          <a:endParaRPr lang="en-US"/>
        </a:p>
      </dgm:t>
    </dgm:pt>
    <dgm:pt modelId="{74440CFD-CFBC-402C-99A4-4AE6C0DDA216}">
      <dgm:prSet phldrT="[Text]"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sz="1600" b="1" dirty="0" err="1" smtClean="0">
              <a:solidFill>
                <a:srgbClr val="FF0000"/>
              </a:solidFill>
              <a:latin typeface="Century Gothic" panose="020B0502020202020204" pitchFamily="34" charset="0"/>
            </a:rPr>
            <a:t>Sistem</a:t>
          </a:r>
          <a:r>
            <a:rPr lang="en-US" sz="1600" b="1" dirty="0" smtClean="0">
              <a:solidFill>
                <a:srgbClr val="FF0000"/>
              </a:solidFill>
              <a:latin typeface="Century Gothic" panose="020B0502020202020204" pitchFamily="34" charset="0"/>
            </a:rPr>
            <a:t> Off-Site</a:t>
          </a:r>
          <a:endParaRPr lang="en-US" sz="1600" b="1" dirty="0">
            <a:solidFill>
              <a:srgbClr val="FF0000"/>
            </a:solidFill>
            <a:latin typeface="Century Gothic" panose="020B0502020202020204" pitchFamily="34" charset="0"/>
          </a:endParaRPr>
        </a:p>
      </dgm:t>
    </dgm:pt>
    <dgm:pt modelId="{3D78F944-91F9-44B2-83F3-7D4D2D7A114D}" type="parTrans" cxnId="{935D0AFD-9593-4E22-908B-F660F8ED528F}">
      <dgm:prSet/>
      <dgm:spPr/>
      <dgm:t>
        <a:bodyPr/>
        <a:lstStyle/>
        <a:p>
          <a:endParaRPr lang="en-US"/>
        </a:p>
      </dgm:t>
    </dgm:pt>
    <dgm:pt modelId="{FC062491-09B4-4C79-BFCC-1C5AA3497D04}" type="sibTrans" cxnId="{935D0AFD-9593-4E22-908B-F660F8ED528F}">
      <dgm:prSet/>
      <dgm:spPr/>
      <dgm:t>
        <a:bodyPr/>
        <a:lstStyle/>
        <a:p>
          <a:endParaRPr lang="en-US"/>
        </a:p>
      </dgm:t>
    </dgm:pt>
    <dgm:pt modelId="{45CC746A-5A01-4FA6-8C50-206891F5F269}">
      <dgm:prSet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sz="1200" b="1" dirty="0" err="1" smtClean="0">
              <a:latin typeface="Century Gothic" panose="020B0502020202020204" pitchFamily="34" charset="0"/>
            </a:rPr>
            <a:t>Tangki</a:t>
          </a:r>
          <a:r>
            <a:rPr lang="en-US" sz="1200" b="1" dirty="0" smtClean="0">
              <a:latin typeface="Century Gothic" panose="020B0502020202020204" pitchFamily="34" charset="0"/>
            </a:rPr>
            <a:t> Septic </a:t>
          </a:r>
          <a:r>
            <a:rPr lang="en-US" sz="1200" b="1" dirty="0" err="1" smtClean="0">
              <a:latin typeface="Century Gothic" panose="020B0502020202020204" pitchFamily="34" charset="0"/>
            </a:rPr>
            <a:t>Komunal</a:t>
          </a:r>
          <a:endParaRPr lang="en-US" sz="1200" b="1" dirty="0" smtClean="0">
            <a:latin typeface="Century Gothic" panose="020B0502020202020204" pitchFamily="34" charset="0"/>
          </a:endParaRPr>
        </a:p>
      </dgm:t>
    </dgm:pt>
    <dgm:pt modelId="{D05FC122-0613-4E43-BE90-55FB77A63CA6}" type="parTrans" cxnId="{CC213F8F-8B02-4C6E-A83C-0A67B82ACC97}">
      <dgm:prSet/>
      <dgm:spPr/>
      <dgm:t>
        <a:bodyPr/>
        <a:lstStyle/>
        <a:p>
          <a:endParaRPr lang="en-US"/>
        </a:p>
      </dgm:t>
    </dgm:pt>
    <dgm:pt modelId="{BAE9F393-1E4C-4FCE-AA33-7C67967AB8FA}" type="sibTrans" cxnId="{CC213F8F-8B02-4C6E-A83C-0A67B82ACC97}">
      <dgm:prSet/>
      <dgm:spPr/>
      <dgm:t>
        <a:bodyPr/>
        <a:lstStyle/>
        <a:p>
          <a:endParaRPr lang="en-US"/>
        </a:p>
      </dgm:t>
    </dgm:pt>
    <dgm:pt modelId="{E35622EA-D0ED-4797-ABD7-60CCA8FAB454}">
      <dgm:prSet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sz="1200" b="1" dirty="0" smtClean="0">
              <a:latin typeface="Century Gothic" panose="020B0502020202020204" pitchFamily="34" charset="0"/>
            </a:rPr>
            <a:t>IPLT</a:t>
          </a:r>
        </a:p>
      </dgm:t>
    </dgm:pt>
    <dgm:pt modelId="{E8176921-B079-4A52-9E03-F4451F01047D}" type="parTrans" cxnId="{C78C3B92-6979-4123-B59B-F6C083047406}">
      <dgm:prSet/>
      <dgm:spPr/>
      <dgm:t>
        <a:bodyPr/>
        <a:lstStyle/>
        <a:p>
          <a:endParaRPr lang="en-US"/>
        </a:p>
      </dgm:t>
    </dgm:pt>
    <dgm:pt modelId="{1E293E4E-29DC-4274-B4E6-C8EEE65FE70B}" type="sibTrans" cxnId="{C78C3B92-6979-4123-B59B-F6C083047406}">
      <dgm:prSet/>
      <dgm:spPr/>
      <dgm:t>
        <a:bodyPr/>
        <a:lstStyle/>
        <a:p>
          <a:endParaRPr lang="en-US"/>
        </a:p>
      </dgm:t>
    </dgm:pt>
    <dgm:pt modelId="{E45B754D-E0F8-49B0-ADE5-680585FFB23C}">
      <dgm:prSet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sz="1200" b="1" dirty="0" smtClean="0">
              <a:latin typeface="Century Gothic" panose="020B0502020202020204" pitchFamily="34" charset="0"/>
            </a:rPr>
            <a:t>IPAL </a:t>
          </a:r>
          <a:r>
            <a:rPr lang="en-US" sz="1200" b="1" dirty="0" err="1" smtClean="0">
              <a:latin typeface="Century Gothic" panose="020B0502020202020204" pitchFamily="34" charset="0"/>
            </a:rPr>
            <a:t>Komunal</a:t>
          </a:r>
          <a:endParaRPr lang="en-US" sz="1200" b="1" dirty="0" smtClean="0">
            <a:latin typeface="Century Gothic" panose="020B0502020202020204" pitchFamily="34" charset="0"/>
          </a:endParaRPr>
        </a:p>
      </dgm:t>
    </dgm:pt>
    <dgm:pt modelId="{68786456-8EB1-42F3-AD45-51581B6BAAC5}" type="parTrans" cxnId="{96799D6D-9E31-4AEA-82F0-A421121AD804}">
      <dgm:prSet/>
      <dgm:spPr/>
      <dgm:t>
        <a:bodyPr/>
        <a:lstStyle/>
        <a:p>
          <a:endParaRPr lang="en-US"/>
        </a:p>
      </dgm:t>
    </dgm:pt>
    <dgm:pt modelId="{8AA5AE40-13D5-46EA-B959-333A3F35D01D}" type="sibTrans" cxnId="{96799D6D-9E31-4AEA-82F0-A421121AD804}">
      <dgm:prSet/>
      <dgm:spPr/>
      <dgm:t>
        <a:bodyPr/>
        <a:lstStyle/>
        <a:p>
          <a:endParaRPr lang="en-US"/>
        </a:p>
      </dgm:t>
    </dgm:pt>
    <dgm:pt modelId="{6CE79BFB-5C27-4248-B22A-94D00F50DD83}">
      <dgm:prSet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sz="1200" b="1" dirty="0" smtClean="0">
              <a:latin typeface="Century Gothic" panose="020B0502020202020204" pitchFamily="34" charset="0"/>
            </a:rPr>
            <a:t>IPAL </a:t>
          </a:r>
          <a:r>
            <a:rPr lang="en-US" sz="1200" b="1" dirty="0" err="1" smtClean="0">
              <a:latin typeface="Century Gothic" panose="020B0502020202020204" pitchFamily="34" charset="0"/>
            </a:rPr>
            <a:t>Kawasan</a:t>
          </a:r>
          <a:endParaRPr lang="en-US" sz="1200" b="1" dirty="0" smtClean="0">
            <a:latin typeface="Century Gothic" panose="020B0502020202020204" pitchFamily="34" charset="0"/>
          </a:endParaRPr>
        </a:p>
      </dgm:t>
    </dgm:pt>
    <dgm:pt modelId="{83C22E63-D982-4F01-A50A-877B2B9359F6}" type="parTrans" cxnId="{526A36D9-DEE0-4B6B-B7F1-0B9872CD662D}">
      <dgm:prSet/>
      <dgm:spPr/>
      <dgm:t>
        <a:bodyPr/>
        <a:lstStyle/>
        <a:p>
          <a:endParaRPr lang="en-US"/>
        </a:p>
      </dgm:t>
    </dgm:pt>
    <dgm:pt modelId="{BF68A3E1-7B83-4C43-A959-CA578BE34DBB}" type="sibTrans" cxnId="{526A36D9-DEE0-4B6B-B7F1-0B9872CD662D}">
      <dgm:prSet/>
      <dgm:spPr/>
      <dgm:t>
        <a:bodyPr/>
        <a:lstStyle/>
        <a:p>
          <a:endParaRPr lang="en-US"/>
        </a:p>
      </dgm:t>
    </dgm:pt>
    <dgm:pt modelId="{032F54FD-515D-44B8-BAC1-DCFB7CDDB0DE}">
      <dgm:prSet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sz="1200" b="1" dirty="0" smtClean="0">
              <a:latin typeface="Century Gothic" panose="020B0502020202020204" pitchFamily="34" charset="0"/>
            </a:rPr>
            <a:t>IPAL </a:t>
          </a:r>
          <a:r>
            <a:rPr lang="en-US" sz="1200" b="1" dirty="0" err="1" smtClean="0">
              <a:latin typeface="Century Gothic" panose="020B0502020202020204" pitchFamily="34" charset="0"/>
            </a:rPr>
            <a:t>Skala</a:t>
          </a:r>
          <a:r>
            <a:rPr lang="en-US" sz="1200" b="1" dirty="0" smtClean="0">
              <a:latin typeface="Century Gothic" panose="020B0502020202020204" pitchFamily="34" charset="0"/>
            </a:rPr>
            <a:t> Kota</a:t>
          </a:r>
        </a:p>
      </dgm:t>
    </dgm:pt>
    <dgm:pt modelId="{C90A823F-E058-4EDF-A0F6-7FC5ADA43575}" type="parTrans" cxnId="{19B3E6D1-793E-4AF1-9D83-B10CA70D80BA}">
      <dgm:prSet/>
      <dgm:spPr/>
      <dgm:t>
        <a:bodyPr/>
        <a:lstStyle/>
        <a:p>
          <a:endParaRPr lang="en-US"/>
        </a:p>
      </dgm:t>
    </dgm:pt>
    <dgm:pt modelId="{FD8AAE9C-79C8-4A80-8BFA-D5AE697EC747}" type="sibTrans" cxnId="{19B3E6D1-793E-4AF1-9D83-B10CA70D80BA}">
      <dgm:prSet/>
      <dgm:spPr/>
      <dgm:t>
        <a:bodyPr/>
        <a:lstStyle/>
        <a:p>
          <a:endParaRPr lang="en-US"/>
        </a:p>
      </dgm:t>
    </dgm:pt>
    <dgm:pt modelId="{A6C7C954-C2EA-45AD-B558-C9A39DC8DD7F}">
      <dgm:prSet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sz="1200" b="1" dirty="0" smtClean="0">
              <a:latin typeface="Century Gothic" panose="020B0502020202020204" pitchFamily="34" charset="0"/>
            </a:rPr>
            <a:t>IPAL Regional</a:t>
          </a:r>
        </a:p>
      </dgm:t>
    </dgm:pt>
    <dgm:pt modelId="{7DA20F36-F094-4B22-8AAB-426F6DC468CA}" type="parTrans" cxnId="{AA388B13-1ED8-4922-8476-08F39D0A7223}">
      <dgm:prSet/>
      <dgm:spPr/>
      <dgm:t>
        <a:bodyPr/>
        <a:lstStyle/>
        <a:p>
          <a:endParaRPr lang="en-US"/>
        </a:p>
      </dgm:t>
    </dgm:pt>
    <dgm:pt modelId="{CBC2ED69-978E-4B81-AAEF-EA2783961D2F}" type="sibTrans" cxnId="{AA388B13-1ED8-4922-8476-08F39D0A7223}">
      <dgm:prSet/>
      <dgm:spPr/>
      <dgm:t>
        <a:bodyPr/>
        <a:lstStyle/>
        <a:p>
          <a:endParaRPr lang="en-US"/>
        </a:p>
      </dgm:t>
    </dgm:pt>
    <dgm:pt modelId="{52D4CD4C-F8EE-446E-A8F8-DBB6A59C1BDB}">
      <dgm:prSet phldrT="[Text]"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sz="1400" b="1" dirty="0" err="1" smtClean="0">
              <a:solidFill>
                <a:schemeClr val="accent5"/>
              </a:solidFill>
              <a:latin typeface="Century Gothic" panose="020B0502020202020204" pitchFamily="34" charset="0"/>
            </a:rPr>
            <a:t>Sistem</a:t>
          </a:r>
          <a:r>
            <a:rPr lang="en-US" sz="1400" b="1" dirty="0" smtClean="0">
              <a:solidFill>
                <a:schemeClr val="accent5"/>
              </a:solidFill>
              <a:latin typeface="Century Gothic" panose="020B0502020202020204" pitchFamily="34" charset="0"/>
            </a:rPr>
            <a:t> On-Site</a:t>
          </a:r>
          <a:endParaRPr lang="en-US" sz="1400" b="1" dirty="0">
            <a:solidFill>
              <a:schemeClr val="accent5"/>
            </a:solidFill>
            <a:latin typeface="Century Gothic" panose="020B0502020202020204" pitchFamily="34" charset="0"/>
          </a:endParaRPr>
        </a:p>
      </dgm:t>
    </dgm:pt>
    <dgm:pt modelId="{8E79B02A-02FD-4A08-AFC1-4E8CC743F536}" type="parTrans" cxnId="{1BED32E6-4595-45B4-8B15-94D18ACA44D3}">
      <dgm:prSet/>
      <dgm:spPr/>
      <dgm:t>
        <a:bodyPr/>
        <a:lstStyle/>
        <a:p>
          <a:endParaRPr lang="en-US"/>
        </a:p>
      </dgm:t>
    </dgm:pt>
    <dgm:pt modelId="{8CF0B27E-BB06-4C3C-88A0-C9F8971971C3}" type="sibTrans" cxnId="{1BED32E6-4595-45B4-8B15-94D18ACA44D3}">
      <dgm:prSet/>
      <dgm:spPr/>
      <dgm:t>
        <a:bodyPr/>
        <a:lstStyle/>
        <a:p>
          <a:endParaRPr lang="en-US"/>
        </a:p>
      </dgm:t>
    </dgm:pt>
    <dgm:pt modelId="{8F9708BF-FC68-4901-8108-A401E46EF34A}">
      <dgm:prSet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sz="1200" b="1" dirty="0" err="1" smtClean="0">
              <a:latin typeface="Century Gothic" panose="020B0502020202020204" pitchFamily="34" charset="0"/>
            </a:rPr>
            <a:t>Tangki</a:t>
          </a:r>
          <a:r>
            <a:rPr lang="en-US" sz="1200" b="1" dirty="0" smtClean="0">
              <a:latin typeface="Century Gothic" panose="020B0502020202020204" pitchFamily="34" charset="0"/>
            </a:rPr>
            <a:t> Septic Individual</a:t>
          </a:r>
          <a:endParaRPr lang="en-US" sz="400" b="1" dirty="0" smtClean="0">
            <a:latin typeface="Century Gothic" panose="020B0502020202020204" pitchFamily="34" charset="0"/>
          </a:endParaRPr>
        </a:p>
      </dgm:t>
    </dgm:pt>
    <dgm:pt modelId="{59C0B5CC-C064-4589-A3BB-1BEB14C979BE}" type="parTrans" cxnId="{FF2FDAE8-272B-404B-89E7-8AD88C261205}">
      <dgm:prSet/>
      <dgm:spPr/>
      <dgm:t>
        <a:bodyPr/>
        <a:lstStyle/>
        <a:p>
          <a:endParaRPr lang="en-US"/>
        </a:p>
      </dgm:t>
    </dgm:pt>
    <dgm:pt modelId="{DD83F6F0-DABE-447B-9CA6-6780273264E6}" type="sibTrans" cxnId="{FF2FDAE8-272B-404B-89E7-8AD88C261205}">
      <dgm:prSet/>
      <dgm:spPr/>
      <dgm:t>
        <a:bodyPr/>
        <a:lstStyle/>
        <a:p>
          <a:endParaRPr lang="en-US"/>
        </a:p>
      </dgm:t>
    </dgm:pt>
    <dgm:pt modelId="{74B4D316-51CE-4152-A83B-47B4187BE604}" type="pres">
      <dgm:prSet presAssocID="{6A588ED3-E5DB-4A99-AE06-1854486C139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8B59A6A-1888-4C94-AA86-506575D01897}" type="pres">
      <dgm:prSet presAssocID="{9D3A2A95-502E-49BA-9D82-D71AC5BBC83A}" presName="linNode" presStyleCnt="0"/>
      <dgm:spPr/>
    </dgm:pt>
    <dgm:pt modelId="{3107B6FD-0D10-4730-9593-9F7F70819477}" type="pres">
      <dgm:prSet presAssocID="{9D3A2A95-502E-49BA-9D82-D71AC5BBC83A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6CDF6F-B957-48E9-AD14-175DBD1DCB02}" type="pres">
      <dgm:prSet presAssocID="{9D3A2A95-502E-49BA-9D82-D71AC5BBC83A}" presName="childShp" presStyleLbl="bgAccFollowNode1" presStyleIdx="0" presStyleCnt="2" custScaleY="1283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9297F6-7D1E-4EB7-B19B-C746C5E6C6DE}" type="pres">
      <dgm:prSet presAssocID="{61486864-228F-410D-96CD-BEB5D2E8E9D6}" presName="spacing" presStyleCnt="0"/>
      <dgm:spPr/>
    </dgm:pt>
    <dgm:pt modelId="{6FD8603B-2B8C-43EB-ADE4-F6CAFC6C8984}" type="pres">
      <dgm:prSet presAssocID="{802962C6-6DBD-4127-B558-3E17EBB91EF5}" presName="linNode" presStyleCnt="0"/>
      <dgm:spPr/>
    </dgm:pt>
    <dgm:pt modelId="{1E0E7D78-55B4-4D2B-A0B2-C6F7D32BBB96}" type="pres">
      <dgm:prSet presAssocID="{802962C6-6DBD-4127-B558-3E17EBB91EF5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18972-4810-48AE-B988-978AC671C434}" type="pres">
      <dgm:prSet presAssocID="{802962C6-6DBD-4127-B558-3E17EBB91EF5}" presName="childShp" presStyleLbl="bgAccFollowNode1" presStyleIdx="1" presStyleCnt="2" custScaleY="136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D45056-3F1D-4819-8843-F38F02C69A92}" type="presOf" srcId="{6A588ED3-E5DB-4A99-AE06-1854486C139B}" destId="{74B4D316-51CE-4152-A83B-47B4187BE604}" srcOrd="0" destOrd="0" presId="urn:microsoft.com/office/officeart/2005/8/layout/vList6"/>
    <dgm:cxn modelId="{1BED32E6-4595-45B4-8B15-94D18ACA44D3}" srcId="{9D3A2A95-502E-49BA-9D82-D71AC5BBC83A}" destId="{52D4CD4C-F8EE-446E-A8F8-DBB6A59C1BDB}" srcOrd="0" destOrd="0" parTransId="{8E79B02A-02FD-4A08-AFC1-4E8CC743F536}" sibTransId="{8CF0B27E-BB06-4C3C-88A0-C9F8971971C3}"/>
    <dgm:cxn modelId="{526A36D9-DEE0-4B6B-B7F1-0B9872CD662D}" srcId="{74440CFD-CFBC-402C-99A4-4AE6C0DDA216}" destId="{6CE79BFB-5C27-4248-B22A-94D00F50DD83}" srcOrd="1" destOrd="0" parTransId="{83C22E63-D982-4F01-A50A-877B2B9359F6}" sibTransId="{BF68A3E1-7B83-4C43-A959-CA578BE34DBB}"/>
    <dgm:cxn modelId="{19B3E6D1-793E-4AF1-9D83-B10CA70D80BA}" srcId="{74440CFD-CFBC-402C-99A4-4AE6C0DDA216}" destId="{032F54FD-515D-44B8-BAC1-DCFB7CDDB0DE}" srcOrd="2" destOrd="0" parTransId="{C90A823F-E058-4EDF-A0F6-7FC5ADA43575}" sibTransId="{FD8AAE9C-79C8-4A80-8BFA-D5AE697EC747}"/>
    <dgm:cxn modelId="{FF2FDAE8-272B-404B-89E7-8AD88C261205}" srcId="{52D4CD4C-F8EE-446E-A8F8-DBB6A59C1BDB}" destId="{8F9708BF-FC68-4901-8108-A401E46EF34A}" srcOrd="0" destOrd="0" parTransId="{59C0B5CC-C064-4589-A3BB-1BEB14C979BE}" sibTransId="{DD83F6F0-DABE-447B-9CA6-6780273264E6}"/>
    <dgm:cxn modelId="{78DAC6EB-2CF8-4FA8-A51F-DEFBFA452D65}" srcId="{6A588ED3-E5DB-4A99-AE06-1854486C139B}" destId="{802962C6-6DBD-4127-B558-3E17EBB91EF5}" srcOrd="1" destOrd="0" parTransId="{806C8DD7-39E4-454E-AEE4-A771D60507D8}" sibTransId="{8C0AFA3F-8711-4D48-A8EC-9A277A677111}"/>
    <dgm:cxn modelId="{E62C7816-8BAF-4A17-ACFF-037F636B89D4}" type="presOf" srcId="{52D4CD4C-F8EE-446E-A8F8-DBB6A59C1BDB}" destId="{EA6CDF6F-B957-48E9-AD14-175DBD1DCB02}" srcOrd="0" destOrd="0" presId="urn:microsoft.com/office/officeart/2005/8/layout/vList6"/>
    <dgm:cxn modelId="{0BF626E0-1684-4DB4-9D01-C037C789E95B}" type="presOf" srcId="{6CE79BFB-5C27-4248-B22A-94D00F50DD83}" destId="{41818972-4810-48AE-B988-978AC671C434}" srcOrd="0" destOrd="2" presId="urn:microsoft.com/office/officeart/2005/8/layout/vList6"/>
    <dgm:cxn modelId="{7FE5D0BB-BEA4-41F0-AA38-176A8323D88E}" type="presOf" srcId="{74440CFD-CFBC-402C-99A4-4AE6C0DDA216}" destId="{41818972-4810-48AE-B988-978AC671C434}" srcOrd="0" destOrd="0" presId="urn:microsoft.com/office/officeart/2005/8/layout/vList6"/>
    <dgm:cxn modelId="{831664BB-C20F-4ECC-BD03-9BB86D8E0A16}" type="presOf" srcId="{A6C7C954-C2EA-45AD-B558-C9A39DC8DD7F}" destId="{41818972-4810-48AE-B988-978AC671C434}" srcOrd="0" destOrd="4" presId="urn:microsoft.com/office/officeart/2005/8/layout/vList6"/>
    <dgm:cxn modelId="{D41AF2A0-11E8-4B05-92FA-9CB5A1A4A6D8}" type="presOf" srcId="{E35622EA-D0ED-4797-ABD7-60CCA8FAB454}" destId="{EA6CDF6F-B957-48E9-AD14-175DBD1DCB02}" srcOrd="0" destOrd="3" presId="urn:microsoft.com/office/officeart/2005/8/layout/vList6"/>
    <dgm:cxn modelId="{CC213F8F-8B02-4C6E-A83C-0A67B82ACC97}" srcId="{52D4CD4C-F8EE-446E-A8F8-DBB6A59C1BDB}" destId="{45CC746A-5A01-4FA6-8C50-206891F5F269}" srcOrd="1" destOrd="0" parTransId="{D05FC122-0613-4E43-BE90-55FB77A63CA6}" sibTransId="{BAE9F393-1E4C-4FCE-AA33-7C67967AB8FA}"/>
    <dgm:cxn modelId="{7A1FECE6-DBDB-41E2-B0A0-126EBF08D114}" type="presOf" srcId="{032F54FD-515D-44B8-BAC1-DCFB7CDDB0DE}" destId="{41818972-4810-48AE-B988-978AC671C434}" srcOrd="0" destOrd="3" presId="urn:microsoft.com/office/officeart/2005/8/layout/vList6"/>
    <dgm:cxn modelId="{AA388B13-1ED8-4922-8476-08F39D0A7223}" srcId="{74440CFD-CFBC-402C-99A4-4AE6C0DDA216}" destId="{A6C7C954-C2EA-45AD-B558-C9A39DC8DD7F}" srcOrd="3" destOrd="0" parTransId="{7DA20F36-F094-4B22-8AAB-426F6DC468CA}" sibTransId="{CBC2ED69-978E-4B81-AAEF-EA2783961D2F}"/>
    <dgm:cxn modelId="{96799D6D-9E31-4AEA-82F0-A421121AD804}" srcId="{74440CFD-CFBC-402C-99A4-4AE6C0DDA216}" destId="{E45B754D-E0F8-49B0-ADE5-680585FFB23C}" srcOrd="0" destOrd="0" parTransId="{68786456-8EB1-42F3-AD45-51581B6BAAC5}" sibTransId="{8AA5AE40-13D5-46EA-B959-333A3F35D01D}"/>
    <dgm:cxn modelId="{C78C3B92-6979-4123-B59B-F6C083047406}" srcId="{52D4CD4C-F8EE-446E-A8F8-DBB6A59C1BDB}" destId="{E35622EA-D0ED-4797-ABD7-60CCA8FAB454}" srcOrd="2" destOrd="0" parTransId="{E8176921-B079-4A52-9E03-F4451F01047D}" sibTransId="{1E293E4E-29DC-4274-B4E6-C8EEE65FE70B}"/>
    <dgm:cxn modelId="{8DD41ABC-421B-4F09-9D43-090A5C6ECAC3}" type="presOf" srcId="{8F9708BF-FC68-4901-8108-A401E46EF34A}" destId="{EA6CDF6F-B957-48E9-AD14-175DBD1DCB02}" srcOrd="0" destOrd="1" presId="urn:microsoft.com/office/officeart/2005/8/layout/vList6"/>
    <dgm:cxn modelId="{2BA1472C-4B85-4245-A6CD-19D4E87E9816}" srcId="{6A588ED3-E5DB-4A99-AE06-1854486C139B}" destId="{9D3A2A95-502E-49BA-9D82-D71AC5BBC83A}" srcOrd="0" destOrd="0" parTransId="{4AD95502-60B3-4AC8-A3DC-58F28D97CDEB}" sibTransId="{61486864-228F-410D-96CD-BEB5D2E8E9D6}"/>
    <dgm:cxn modelId="{91153B3F-EA99-4344-96AD-BCE2CBA7A355}" type="presOf" srcId="{802962C6-6DBD-4127-B558-3E17EBB91EF5}" destId="{1E0E7D78-55B4-4D2B-A0B2-C6F7D32BBB96}" srcOrd="0" destOrd="0" presId="urn:microsoft.com/office/officeart/2005/8/layout/vList6"/>
    <dgm:cxn modelId="{E03731C4-CB2B-40D7-AFB5-4A155E40404F}" type="presOf" srcId="{9D3A2A95-502E-49BA-9D82-D71AC5BBC83A}" destId="{3107B6FD-0D10-4730-9593-9F7F70819477}" srcOrd="0" destOrd="0" presId="urn:microsoft.com/office/officeart/2005/8/layout/vList6"/>
    <dgm:cxn modelId="{935D0AFD-9593-4E22-908B-F660F8ED528F}" srcId="{802962C6-6DBD-4127-B558-3E17EBB91EF5}" destId="{74440CFD-CFBC-402C-99A4-4AE6C0DDA216}" srcOrd="0" destOrd="0" parTransId="{3D78F944-91F9-44B2-83F3-7D4D2D7A114D}" sibTransId="{FC062491-09B4-4C79-BFCC-1C5AA3497D04}"/>
    <dgm:cxn modelId="{E97B5472-7BC7-4BAB-BE94-17E8D41F41AA}" type="presOf" srcId="{E45B754D-E0F8-49B0-ADE5-680585FFB23C}" destId="{41818972-4810-48AE-B988-978AC671C434}" srcOrd="0" destOrd="1" presId="urn:microsoft.com/office/officeart/2005/8/layout/vList6"/>
    <dgm:cxn modelId="{69303238-8BE1-4159-A1D9-61648FE44CD4}" type="presOf" srcId="{45CC746A-5A01-4FA6-8C50-206891F5F269}" destId="{EA6CDF6F-B957-48E9-AD14-175DBD1DCB02}" srcOrd="0" destOrd="2" presId="urn:microsoft.com/office/officeart/2005/8/layout/vList6"/>
    <dgm:cxn modelId="{8603A4B7-EA5B-4F6C-9C6C-5600C25742FC}" type="presParOf" srcId="{74B4D316-51CE-4152-A83B-47B4187BE604}" destId="{E8B59A6A-1888-4C94-AA86-506575D01897}" srcOrd="0" destOrd="0" presId="urn:microsoft.com/office/officeart/2005/8/layout/vList6"/>
    <dgm:cxn modelId="{DC1D2A5B-0CAB-4A65-A45F-F7A12610E919}" type="presParOf" srcId="{E8B59A6A-1888-4C94-AA86-506575D01897}" destId="{3107B6FD-0D10-4730-9593-9F7F70819477}" srcOrd="0" destOrd="0" presId="urn:microsoft.com/office/officeart/2005/8/layout/vList6"/>
    <dgm:cxn modelId="{2E8F42B7-2E25-4987-B6AE-1F1859C79A5C}" type="presParOf" srcId="{E8B59A6A-1888-4C94-AA86-506575D01897}" destId="{EA6CDF6F-B957-48E9-AD14-175DBD1DCB02}" srcOrd="1" destOrd="0" presId="urn:microsoft.com/office/officeart/2005/8/layout/vList6"/>
    <dgm:cxn modelId="{CC99F0B6-195C-44D1-A69A-608AFC081789}" type="presParOf" srcId="{74B4D316-51CE-4152-A83B-47B4187BE604}" destId="{4D9297F6-7D1E-4EB7-B19B-C746C5E6C6DE}" srcOrd="1" destOrd="0" presId="urn:microsoft.com/office/officeart/2005/8/layout/vList6"/>
    <dgm:cxn modelId="{7F31BEE1-F9AB-4249-B543-E4701FD5F7DB}" type="presParOf" srcId="{74B4D316-51CE-4152-A83B-47B4187BE604}" destId="{6FD8603B-2B8C-43EB-ADE4-F6CAFC6C8984}" srcOrd="2" destOrd="0" presId="urn:microsoft.com/office/officeart/2005/8/layout/vList6"/>
    <dgm:cxn modelId="{94DDD6FA-617D-469B-B2FB-072C5ECCE85A}" type="presParOf" srcId="{6FD8603B-2B8C-43EB-ADE4-F6CAFC6C8984}" destId="{1E0E7D78-55B4-4D2B-A0B2-C6F7D32BBB96}" srcOrd="0" destOrd="0" presId="urn:microsoft.com/office/officeart/2005/8/layout/vList6"/>
    <dgm:cxn modelId="{E8C31F8C-F793-4812-BA87-814925E6D2D7}" type="presParOf" srcId="{6FD8603B-2B8C-43EB-ADE4-F6CAFC6C8984}" destId="{41818972-4810-48AE-B988-978AC671C43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588ED3-E5DB-4A99-AE06-1854486C139B}" type="doc">
      <dgm:prSet loTypeId="urn:microsoft.com/office/officeart/2005/8/layout/vList6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9D3A2A95-502E-49BA-9D82-D71AC5BBC83A}">
      <dgm:prSet phldrT="[Text]" custT="1"/>
      <dgm:spPr/>
      <dgm:t>
        <a:bodyPr/>
        <a:lstStyle/>
        <a:p>
          <a:r>
            <a:rPr lang="en-US" altLang="en-US" sz="1600" b="1" smtClean="0">
              <a:latin typeface="Century Gothic" pitchFamily="34" charset="0"/>
            </a:rPr>
            <a:t>Pedesaan</a:t>
          </a:r>
          <a:endParaRPr lang="en-US" sz="1600" dirty="0"/>
        </a:p>
      </dgm:t>
    </dgm:pt>
    <dgm:pt modelId="{4AD95502-60B3-4AC8-A3DC-58F28D97CDEB}" type="parTrans" cxnId="{2BA1472C-4B85-4245-A6CD-19D4E87E9816}">
      <dgm:prSet/>
      <dgm:spPr/>
      <dgm:t>
        <a:bodyPr/>
        <a:lstStyle/>
        <a:p>
          <a:endParaRPr lang="en-US"/>
        </a:p>
      </dgm:t>
    </dgm:pt>
    <dgm:pt modelId="{61486864-228F-410D-96CD-BEB5D2E8E9D6}" type="sibTrans" cxnId="{2BA1472C-4B85-4245-A6CD-19D4E87E9816}">
      <dgm:prSet/>
      <dgm:spPr/>
      <dgm:t>
        <a:bodyPr/>
        <a:lstStyle/>
        <a:p>
          <a:endParaRPr lang="en-US"/>
        </a:p>
      </dgm:t>
    </dgm:pt>
    <dgm:pt modelId="{52D4CD4C-F8EE-446E-A8F8-DBB6A59C1BDB}">
      <dgm:prSet phldrT="[Text]"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en-US" sz="500" b="1" dirty="0">
            <a:solidFill>
              <a:srgbClr val="0070C0"/>
            </a:solidFill>
            <a:latin typeface="Century Gothic" panose="020B0502020202020204" pitchFamily="34" charset="0"/>
          </a:endParaRPr>
        </a:p>
      </dgm:t>
    </dgm:pt>
    <dgm:pt modelId="{8E79B02A-02FD-4A08-AFC1-4E8CC743F536}" type="parTrans" cxnId="{1BED32E6-4595-45B4-8B15-94D18ACA44D3}">
      <dgm:prSet/>
      <dgm:spPr/>
      <dgm:t>
        <a:bodyPr/>
        <a:lstStyle/>
        <a:p>
          <a:endParaRPr lang="en-US"/>
        </a:p>
      </dgm:t>
    </dgm:pt>
    <dgm:pt modelId="{8CF0B27E-BB06-4C3C-88A0-C9F8971971C3}" type="sibTrans" cxnId="{1BED32E6-4595-45B4-8B15-94D18ACA44D3}">
      <dgm:prSet/>
      <dgm:spPr/>
      <dgm:t>
        <a:bodyPr/>
        <a:lstStyle/>
        <a:p>
          <a:endParaRPr lang="en-US"/>
        </a:p>
      </dgm:t>
    </dgm:pt>
    <dgm:pt modelId="{1C43EF0E-6F2D-4727-993E-28068102DED0}">
      <dgm:prSet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sz="1300" b="1" dirty="0" err="1" smtClean="0">
              <a:latin typeface="Century Gothic" panose="020B0502020202020204" pitchFamily="34" charset="0"/>
            </a:rPr>
            <a:t>Jamban</a:t>
          </a:r>
          <a:endParaRPr lang="en-US" sz="1300" b="1" dirty="0" smtClean="0">
            <a:latin typeface="Century Gothic" panose="020B0502020202020204" pitchFamily="34" charset="0"/>
          </a:endParaRPr>
        </a:p>
      </dgm:t>
    </dgm:pt>
    <dgm:pt modelId="{06735E1F-78D1-483A-BADF-C7F8BA3C25B8}" type="parTrans" cxnId="{994D92D6-2E36-4D29-A47C-225E3DF8C6A6}">
      <dgm:prSet/>
      <dgm:spPr/>
      <dgm:t>
        <a:bodyPr/>
        <a:lstStyle/>
        <a:p>
          <a:endParaRPr lang="en-US"/>
        </a:p>
      </dgm:t>
    </dgm:pt>
    <dgm:pt modelId="{75DBB6C7-1C69-4B79-BBBD-3264E08B90A4}" type="sibTrans" cxnId="{994D92D6-2E36-4D29-A47C-225E3DF8C6A6}">
      <dgm:prSet/>
      <dgm:spPr/>
      <dgm:t>
        <a:bodyPr/>
        <a:lstStyle/>
        <a:p>
          <a:endParaRPr lang="en-US"/>
        </a:p>
      </dgm:t>
    </dgm:pt>
    <dgm:pt modelId="{086F8EC7-AA4A-42BB-BBFD-74AEE12CAB03}">
      <dgm:prSet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sz="1300" b="1" dirty="0" smtClean="0">
              <a:latin typeface="Century Gothic" panose="020B0502020202020204" pitchFamily="34" charset="0"/>
            </a:rPr>
            <a:t>PHBS</a:t>
          </a:r>
        </a:p>
      </dgm:t>
    </dgm:pt>
    <dgm:pt modelId="{E6E67E36-DFE8-4BB6-8645-ED090A9B0B3E}" type="parTrans" cxnId="{139DC827-CD26-4F7C-8E12-DDF8B47D8A41}">
      <dgm:prSet/>
      <dgm:spPr/>
      <dgm:t>
        <a:bodyPr/>
        <a:lstStyle/>
        <a:p>
          <a:endParaRPr lang="en-US"/>
        </a:p>
      </dgm:t>
    </dgm:pt>
    <dgm:pt modelId="{B235F320-BBC4-4928-9F2F-ED7EFF431764}" type="sibTrans" cxnId="{139DC827-CD26-4F7C-8E12-DDF8B47D8A41}">
      <dgm:prSet/>
      <dgm:spPr/>
      <dgm:t>
        <a:bodyPr/>
        <a:lstStyle/>
        <a:p>
          <a:endParaRPr lang="en-US"/>
        </a:p>
      </dgm:t>
    </dgm:pt>
    <dgm:pt modelId="{A21869E0-83FF-4F85-B29F-254F6F0F5C67}">
      <dgm:prSet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id-ID" sz="1300" b="1" dirty="0" smtClean="0">
              <a:latin typeface="Century Gothic" panose="020B0502020202020204" pitchFamily="34" charset="0"/>
            </a:rPr>
            <a:t>Cubluk</a:t>
          </a:r>
          <a:endParaRPr lang="en-US" sz="1300" b="1" dirty="0" smtClean="0">
            <a:latin typeface="Century Gothic" panose="020B0502020202020204" pitchFamily="34" charset="0"/>
          </a:endParaRPr>
        </a:p>
      </dgm:t>
    </dgm:pt>
    <dgm:pt modelId="{42ECF0DC-DA49-4EB8-B29B-68C6DA720EC3}" type="sibTrans" cxnId="{73F52BAD-D301-455F-ACB9-F1C89430059C}">
      <dgm:prSet/>
      <dgm:spPr/>
      <dgm:t>
        <a:bodyPr/>
        <a:lstStyle/>
        <a:p>
          <a:endParaRPr lang="en-US"/>
        </a:p>
      </dgm:t>
    </dgm:pt>
    <dgm:pt modelId="{B050A4A1-956C-45A1-9036-36DFDF559E0B}" type="parTrans" cxnId="{73F52BAD-D301-455F-ACB9-F1C89430059C}">
      <dgm:prSet/>
      <dgm:spPr/>
      <dgm:t>
        <a:bodyPr/>
        <a:lstStyle/>
        <a:p>
          <a:endParaRPr lang="en-US"/>
        </a:p>
      </dgm:t>
    </dgm:pt>
    <dgm:pt modelId="{74B4D316-51CE-4152-A83B-47B4187BE604}" type="pres">
      <dgm:prSet presAssocID="{6A588ED3-E5DB-4A99-AE06-1854486C139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8B59A6A-1888-4C94-AA86-506575D01897}" type="pres">
      <dgm:prSet presAssocID="{9D3A2A95-502E-49BA-9D82-D71AC5BBC83A}" presName="linNode" presStyleCnt="0"/>
      <dgm:spPr/>
    </dgm:pt>
    <dgm:pt modelId="{3107B6FD-0D10-4730-9593-9F7F70819477}" type="pres">
      <dgm:prSet presAssocID="{9D3A2A95-502E-49BA-9D82-D71AC5BBC83A}" presName="parentShp" presStyleLbl="node1" presStyleIdx="0" presStyleCnt="1" custScaleY="84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6CDF6F-B957-48E9-AD14-175DBD1DCB02}" type="pres">
      <dgm:prSet presAssocID="{9D3A2A95-502E-49BA-9D82-D71AC5BBC83A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21FDE9-0074-4655-BDA3-90209C37E289}" type="presOf" srcId="{6A588ED3-E5DB-4A99-AE06-1854486C139B}" destId="{74B4D316-51CE-4152-A83B-47B4187BE604}" srcOrd="0" destOrd="0" presId="urn:microsoft.com/office/officeart/2005/8/layout/vList6"/>
    <dgm:cxn modelId="{73F52BAD-D301-455F-ACB9-F1C89430059C}" srcId="{52D4CD4C-F8EE-446E-A8F8-DBB6A59C1BDB}" destId="{A21869E0-83FF-4F85-B29F-254F6F0F5C67}" srcOrd="0" destOrd="0" parTransId="{B050A4A1-956C-45A1-9036-36DFDF559E0B}" sibTransId="{42ECF0DC-DA49-4EB8-B29B-68C6DA720EC3}"/>
    <dgm:cxn modelId="{994D92D6-2E36-4D29-A47C-225E3DF8C6A6}" srcId="{52D4CD4C-F8EE-446E-A8F8-DBB6A59C1BDB}" destId="{1C43EF0E-6F2D-4727-993E-28068102DED0}" srcOrd="1" destOrd="0" parTransId="{06735E1F-78D1-483A-BADF-C7F8BA3C25B8}" sibTransId="{75DBB6C7-1C69-4B79-BBBD-3264E08B90A4}"/>
    <dgm:cxn modelId="{1BED32E6-4595-45B4-8B15-94D18ACA44D3}" srcId="{9D3A2A95-502E-49BA-9D82-D71AC5BBC83A}" destId="{52D4CD4C-F8EE-446E-A8F8-DBB6A59C1BDB}" srcOrd="0" destOrd="0" parTransId="{8E79B02A-02FD-4A08-AFC1-4E8CC743F536}" sibTransId="{8CF0B27E-BB06-4C3C-88A0-C9F8971971C3}"/>
    <dgm:cxn modelId="{139DC827-CD26-4F7C-8E12-DDF8B47D8A41}" srcId="{52D4CD4C-F8EE-446E-A8F8-DBB6A59C1BDB}" destId="{086F8EC7-AA4A-42BB-BBFD-74AEE12CAB03}" srcOrd="2" destOrd="0" parTransId="{E6E67E36-DFE8-4BB6-8645-ED090A9B0B3E}" sibTransId="{B235F320-BBC4-4928-9F2F-ED7EFF431764}"/>
    <dgm:cxn modelId="{D4A3F106-C0F0-4324-A229-FAC7FA9CA7C4}" type="presOf" srcId="{086F8EC7-AA4A-42BB-BBFD-74AEE12CAB03}" destId="{EA6CDF6F-B957-48E9-AD14-175DBD1DCB02}" srcOrd="0" destOrd="3" presId="urn:microsoft.com/office/officeart/2005/8/layout/vList6"/>
    <dgm:cxn modelId="{B4351CF9-D948-4817-9BBA-9FE8E49C3B40}" type="presOf" srcId="{52D4CD4C-F8EE-446E-A8F8-DBB6A59C1BDB}" destId="{EA6CDF6F-B957-48E9-AD14-175DBD1DCB02}" srcOrd="0" destOrd="0" presId="urn:microsoft.com/office/officeart/2005/8/layout/vList6"/>
    <dgm:cxn modelId="{2BA1472C-4B85-4245-A6CD-19D4E87E9816}" srcId="{6A588ED3-E5DB-4A99-AE06-1854486C139B}" destId="{9D3A2A95-502E-49BA-9D82-D71AC5BBC83A}" srcOrd="0" destOrd="0" parTransId="{4AD95502-60B3-4AC8-A3DC-58F28D97CDEB}" sibTransId="{61486864-228F-410D-96CD-BEB5D2E8E9D6}"/>
    <dgm:cxn modelId="{ED183F82-8EAB-4502-968C-7BADDA79EE55}" type="presOf" srcId="{1C43EF0E-6F2D-4727-993E-28068102DED0}" destId="{EA6CDF6F-B957-48E9-AD14-175DBD1DCB02}" srcOrd="0" destOrd="2" presId="urn:microsoft.com/office/officeart/2005/8/layout/vList6"/>
    <dgm:cxn modelId="{C34355ED-5986-4E64-A7F5-B56D5CECC31D}" type="presOf" srcId="{A21869E0-83FF-4F85-B29F-254F6F0F5C67}" destId="{EA6CDF6F-B957-48E9-AD14-175DBD1DCB02}" srcOrd="0" destOrd="1" presId="urn:microsoft.com/office/officeart/2005/8/layout/vList6"/>
    <dgm:cxn modelId="{1AD5227A-B107-4528-BD66-B5EC741AC3FF}" type="presOf" srcId="{9D3A2A95-502E-49BA-9D82-D71AC5BBC83A}" destId="{3107B6FD-0D10-4730-9593-9F7F70819477}" srcOrd="0" destOrd="0" presId="urn:microsoft.com/office/officeart/2005/8/layout/vList6"/>
    <dgm:cxn modelId="{D65EFD19-A061-48C9-9034-3C825624B536}" type="presParOf" srcId="{74B4D316-51CE-4152-A83B-47B4187BE604}" destId="{E8B59A6A-1888-4C94-AA86-506575D01897}" srcOrd="0" destOrd="0" presId="urn:microsoft.com/office/officeart/2005/8/layout/vList6"/>
    <dgm:cxn modelId="{0FAD9366-5792-4863-BE9B-D6A4B40A23CC}" type="presParOf" srcId="{E8B59A6A-1888-4C94-AA86-506575D01897}" destId="{3107B6FD-0D10-4730-9593-9F7F70819477}" srcOrd="0" destOrd="0" presId="urn:microsoft.com/office/officeart/2005/8/layout/vList6"/>
    <dgm:cxn modelId="{809F9B66-2AF7-459D-87D9-7F342DEA0230}" type="presParOf" srcId="{E8B59A6A-1888-4C94-AA86-506575D01897}" destId="{EA6CDF6F-B957-48E9-AD14-175DBD1DCB0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588ED3-E5DB-4A99-AE06-1854486C139B}" type="doc">
      <dgm:prSet loTypeId="urn:microsoft.com/office/officeart/2005/8/layout/vList6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9D3A2A95-502E-49BA-9D82-D71AC5BBC83A}">
      <dgm:prSet phldrT="[Text]" custT="1"/>
      <dgm:spPr/>
      <dgm:t>
        <a:bodyPr/>
        <a:lstStyle/>
        <a:p>
          <a:r>
            <a:rPr lang="en-US" altLang="en-US" sz="1600" b="1" dirty="0" smtClean="0">
              <a:latin typeface="Century Gothic" pitchFamily="34" charset="0"/>
            </a:rPr>
            <a:t>30%</a:t>
          </a:r>
        </a:p>
        <a:p>
          <a:r>
            <a:rPr lang="en-US" altLang="en-US" sz="1600" b="1" dirty="0" smtClean="0">
              <a:latin typeface="Century Gothic" pitchFamily="34" charset="0"/>
            </a:rPr>
            <a:t>(</a:t>
          </a:r>
          <a:r>
            <a:rPr lang="en-US" altLang="en-US" sz="1600" b="1" dirty="0" err="1" smtClean="0">
              <a:latin typeface="Century Gothic" pitchFamily="34" charset="0"/>
            </a:rPr>
            <a:t>Perkotaan</a:t>
          </a:r>
          <a:r>
            <a:rPr lang="en-US" altLang="en-US" sz="1600" b="1" dirty="0" smtClean="0">
              <a:latin typeface="Century Gothic" pitchFamily="34" charset="0"/>
            </a:rPr>
            <a:t>)</a:t>
          </a:r>
          <a:endParaRPr lang="en-US" sz="1600" dirty="0"/>
        </a:p>
      </dgm:t>
    </dgm:pt>
    <dgm:pt modelId="{4AD95502-60B3-4AC8-A3DC-58F28D97CDEB}" type="parTrans" cxnId="{2BA1472C-4B85-4245-A6CD-19D4E87E9816}">
      <dgm:prSet/>
      <dgm:spPr/>
      <dgm:t>
        <a:bodyPr/>
        <a:lstStyle/>
        <a:p>
          <a:endParaRPr lang="en-US"/>
        </a:p>
      </dgm:t>
    </dgm:pt>
    <dgm:pt modelId="{61486864-228F-410D-96CD-BEB5D2E8E9D6}" type="sibTrans" cxnId="{2BA1472C-4B85-4245-A6CD-19D4E87E9816}">
      <dgm:prSet/>
      <dgm:spPr/>
      <dgm:t>
        <a:bodyPr/>
        <a:lstStyle/>
        <a:p>
          <a:endParaRPr lang="en-US"/>
        </a:p>
      </dgm:t>
    </dgm:pt>
    <dgm:pt modelId="{802962C6-6DBD-4127-B558-3E17EBB91EF5}">
      <dgm:prSet phldrT="[Text]" custT="1"/>
      <dgm:spPr/>
      <dgm:t>
        <a:bodyPr/>
        <a:lstStyle/>
        <a:p>
          <a:r>
            <a:rPr lang="en-US" altLang="en-US" sz="1600" b="1" dirty="0" smtClean="0">
              <a:latin typeface="Century Gothic" pitchFamily="34" charset="0"/>
            </a:rPr>
            <a:t>70%</a:t>
          </a:r>
        </a:p>
        <a:p>
          <a:r>
            <a:rPr lang="en-US" altLang="en-US" sz="1600" b="1" dirty="0" smtClean="0">
              <a:latin typeface="Century Gothic" pitchFamily="34" charset="0"/>
            </a:rPr>
            <a:t>(</a:t>
          </a:r>
          <a:r>
            <a:rPr lang="en-US" altLang="en-US" sz="1600" b="1" dirty="0" err="1" smtClean="0">
              <a:latin typeface="Century Gothic" pitchFamily="34" charset="0"/>
            </a:rPr>
            <a:t>Penanganan</a:t>
          </a:r>
          <a:r>
            <a:rPr lang="en-US" altLang="en-US" sz="1600" b="1" dirty="0" smtClean="0">
              <a:latin typeface="Century Gothic" pitchFamily="34" charset="0"/>
            </a:rPr>
            <a:t> </a:t>
          </a:r>
          <a:r>
            <a:rPr lang="en-US" altLang="en-US" sz="1600" b="1" dirty="0" err="1" smtClean="0">
              <a:latin typeface="Century Gothic" pitchFamily="34" charset="0"/>
            </a:rPr>
            <a:t>Sampah</a:t>
          </a:r>
          <a:r>
            <a:rPr lang="en-US" altLang="en-US" sz="1600" b="1" dirty="0" smtClean="0">
              <a:latin typeface="Century Gothic" pitchFamily="34" charset="0"/>
            </a:rPr>
            <a:t>)</a:t>
          </a:r>
          <a:endParaRPr lang="en-US" sz="1600" dirty="0"/>
        </a:p>
      </dgm:t>
    </dgm:pt>
    <dgm:pt modelId="{806C8DD7-39E4-454E-AEE4-A771D60507D8}" type="parTrans" cxnId="{78DAC6EB-2CF8-4FA8-A51F-DEFBFA452D65}">
      <dgm:prSet/>
      <dgm:spPr/>
      <dgm:t>
        <a:bodyPr/>
        <a:lstStyle/>
        <a:p>
          <a:endParaRPr lang="en-US"/>
        </a:p>
      </dgm:t>
    </dgm:pt>
    <dgm:pt modelId="{8C0AFA3F-8711-4D48-A8EC-9A277A677111}" type="sibTrans" cxnId="{78DAC6EB-2CF8-4FA8-A51F-DEFBFA452D65}">
      <dgm:prSet/>
      <dgm:spPr/>
      <dgm:t>
        <a:bodyPr/>
        <a:lstStyle/>
        <a:p>
          <a:endParaRPr lang="en-US"/>
        </a:p>
      </dgm:t>
    </dgm:pt>
    <dgm:pt modelId="{74440CFD-CFBC-402C-99A4-4AE6C0DDA216}">
      <dgm:prSet phldrT="[Text]"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en-US" sz="500" b="1" dirty="0">
            <a:solidFill>
              <a:srgbClr val="FF0000"/>
            </a:solidFill>
            <a:latin typeface="Century Gothic" panose="020B0502020202020204" pitchFamily="34" charset="0"/>
          </a:endParaRPr>
        </a:p>
      </dgm:t>
    </dgm:pt>
    <dgm:pt modelId="{3D78F944-91F9-44B2-83F3-7D4D2D7A114D}" type="parTrans" cxnId="{935D0AFD-9593-4E22-908B-F660F8ED528F}">
      <dgm:prSet/>
      <dgm:spPr/>
      <dgm:t>
        <a:bodyPr/>
        <a:lstStyle/>
        <a:p>
          <a:endParaRPr lang="en-US"/>
        </a:p>
      </dgm:t>
    </dgm:pt>
    <dgm:pt modelId="{FC062491-09B4-4C79-BFCC-1C5AA3497D04}" type="sibTrans" cxnId="{935D0AFD-9593-4E22-908B-F660F8ED528F}">
      <dgm:prSet/>
      <dgm:spPr/>
      <dgm:t>
        <a:bodyPr/>
        <a:lstStyle/>
        <a:p>
          <a:endParaRPr lang="en-US"/>
        </a:p>
      </dgm:t>
    </dgm:pt>
    <dgm:pt modelId="{45CC746A-5A01-4FA6-8C50-206891F5F269}">
      <dgm:prSet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marL="95250" indent="-95250"/>
          <a:r>
            <a:rPr lang="en-US" sz="1200" b="1" dirty="0" smtClean="0">
              <a:latin typeface="Century Gothic" panose="020B0502020202020204" pitchFamily="34" charset="0"/>
            </a:rPr>
            <a:t>Bank </a:t>
          </a:r>
          <a:r>
            <a:rPr lang="en-US" sz="1200" b="1" dirty="0" err="1" smtClean="0">
              <a:latin typeface="Century Gothic" panose="020B0502020202020204" pitchFamily="34" charset="0"/>
            </a:rPr>
            <a:t>Sampah</a:t>
          </a:r>
          <a:endParaRPr lang="en-US" sz="1200" b="1" dirty="0" smtClean="0">
            <a:latin typeface="Century Gothic" panose="020B0502020202020204" pitchFamily="34" charset="0"/>
          </a:endParaRPr>
        </a:p>
      </dgm:t>
    </dgm:pt>
    <dgm:pt modelId="{D05FC122-0613-4E43-BE90-55FB77A63CA6}" type="parTrans" cxnId="{CC213F8F-8B02-4C6E-A83C-0A67B82ACC97}">
      <dgm:prSet/>
      <dgm:spPr/>
      <dgm:t>
        <a:bodyPr/>
        <a:lstStyle/>
        <a:p>
          <a:endParaRPr lang="en-US"/>
        </a:p>
      </dgm:t>
    </dgm:pt>
    <dgm:pt modelId="{BAE9F393-1E4C-4FCE-AA33-7C67967AB8FA}" type="sibTrans" cxnId="{CC213F8F-8B02-4C6E-A83C-0A67B82ACC97}">
      <dgm:prSet/>
      <dgm:spPr/>
      <dgm:t>
        <a:bodyPr/>
        <a:lstStyle/>
        <a:p>
          <a:endParaRPr lang="en-US"/>
        </a:p>
      </dgm:t>
    </dgm:pt>
    <dgm:pt modelId="{E35622EA-D0ED-4797-ABD7-60CCA8FAB454}">
      <dgm:prSet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marL="95250" indent="-95250"/>
          <a:r>
            <a:rPr lang="en-US" sz="1200" b="1" dirty="0" smtClean="0">
              <a:latin typeface="Century Gothic" panose="020B0502020202020204" pitchFamily="34" charset="0"/>
            </a:rPr>
            <a:t>TPS 3R (</a:t>
          </a:r>
          <a:r>
            <a:rPr lang="en-US" sz="1200" b="1" dirty="0" err="1" smtClean="0">
              <a:latin typeface="Century Gothic" panose="020B0502020202020204" pitchFamily="34" charset="0"/>
            </a:rPr>
            <a:t>Skala</a:t>
          </a:r>
          <a:r>
            <a:rPr lang="en-US" sz="1200" b="1" dirty="0" smtClean="0">
              <a:latin typeface="Century Gothic" panose="020B0502020202020204" pitchFamily="34" charset="0"/>
            </a:rPr>
            <a:t> </a:t>
          </a:r>
          <a:r>
            <a:rPr lang="en-US" sz="1200" b="1" dirty="0" err="1" smtClean="0">
              <a:latin typeface="Century Gothic" panose="020B0502020202020204" pitchFamily="34" charset="0"/>
            </a:rPr>
            <a:t>Komunal</a:t>
          </a:r>
          <a:r>
            <a:rPr lang="en-US" sz="1200" b="1" dirty="0" smtClean="0">
              <a:latin typeface="Century Gothic" panose="020B0502020202020204" pitchFamily="34" charset="0"/>
            </a:rPr>
            <a:t>)</a:t>
          </a:r>
        </a:p>
      </dgm:t>
    </dgm:pt>
    <dgm:pt modelId="{E8176921-B079-4A52-9E03-F4451F01047D}" type="parTrans" cxnId="{C78C3B92-6979-4123-B59B-F6C083047406}">
      <dgm:prSet/>
      <dgm:spPr/>
      <dgm:t>
        <a:bodyPr/>
        <a:lstStyle/>
        <a:p>
          <a:endParaRPr lang="en-US"/>
        </a:p>
      </dgm:t>
    </dgm:pt>
    <dgm:pt modelId="{1E293E4E-29DC-4274-B4E6-C8EEE65FE70B}" type="sibTrans" cxnId="{C78C3B92-6979-4123-B59B-F6C083047406}">
      <dgm:prSet/>
      <dgm:spPr/>
      <dgm:t>
        <a:bodyPr/>
        <a:lstStyle/>
        <a:p>
          <a:endParaRPr lang="en-US"/>
        </a:p>
      </dgm:t>
    </dgm:pt>
    <dgm:pt modelId="{6CE79BFB-5C27-4248-B22A-94D00F50DD83}">
      <dgm:prSet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sz="1300" b="1" dirty="0" smtClean="0">
              <a:latin typeface="Century Gothic" panose="020B0502020202020204" pitchFamily="34" charset="0"/>
            </a:rPr>
            <a:t>FPSA/ITF</a:t>
          </a:r>
        </a:p>
      </dgm:t>
    </dgm:pt>
    <dgm:pt modelId="{83C22E63-D982-4F01-A50A-877B2B9359F6}" type="parTrans" cxnId="{526A36D9-DEE0-4B6B-B7F1-0B9872CD662D}">
      <dgm:prSet/>
      <dgm:spPr/>
      <dgm:t>
        <a:bodyPr/>
        <a:lstStyle/>
        <a:p>
          <a:endParaRPr lang="en-US"/>
        </a:p>
      </dgm:t>
    </dgm:pt>
    <dgm:pt modelId="{BF68A3E1-7B83-4C43-A959-CA578BE34DBB}" type="sibTrans" cxnId="{526A36D9-DEE0-4B6B-B7F1-0B9872CD662D}">
      <dgm:prSet/>
      <dgm:spPr/>
      <dgm:t>
        <a:bodyPr/>
        <a:lstStyle/>
        <a:p>
          <a:endParaRPr lang="en-US"/>
        </a:p>
      </dgm:t>
    </dgm:pt>
    <dgm:pt modelId="{A6C7C954-C2EA-45AD-B558-C9A39DC8DD7F}">
      <dgm:prSet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sz="1300" b="1" dirty="0" smtClean="0">
              <a:latin typeface="Century Gothic" panose="020B0502020202020204" pitchFamily="34" charset="0"/>
            </a:rPr>
            <a:t>TPA Regional</a:t>
          </a:r>
        </a:p>
      </dgm:t>
    </dgm:pt>
    <dgm:pt modelId="{7DA20F36-F094-4B22-8AAB-426F6DC468CA}" type="parTrans" cxnId="{AA388B13-1ED8-4922-8476-08F39D0A7223}">
      <dgm:prSet/>
      <dgm:spPr/>
      <dgm:t>
        <a:bodyPr/>
        <a:lstStyle/>
        <a:p>
          <a:endParaRPr lang="en-US"/>
        </a:p>
      </dgm:t>
    </dgm:pt>
    <dgm:pt modelId="{CBC2ED69-978E-4B81-AAEF-EA2783961D2F}" type="sibTrans" cxnId="{AA388B13-1ED8-4922-8476-08F39D0A7223}">
      <dgm:prSet/>
      <dgm:spPr/>
      <dgm:t>
        <a:bodyPr/>
        <a:lstStyle/>
        <a:p>
          <a:endParaRPr lang="en-US"/>
        </a:p>
      </dgm:t>
    </dgm:pt>
    <dgm:pt modelId="{52D4CD4C-F8EE-446E-A8F8-DBB6A59C1BDB}">
      <dgm:prSet phldrT="[Text]"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marL="95250" indent="-95250"/>
          <a:r>
            <a:rPr lang="en-US" sz="1200" b="1" dirty="0" err="1" smtClean="0">
              <a:latin typeface="Century Gothic" panose="020B0502020202020204" pitchFamily="34" charset="0"/>
            </a:rPr>
            <a:t>Dikurangi</a:t>
          </a:r>
          <a:r>
            <a:rPr lang="en-US" sz="1200" b="1" dirty="0" smtClean="0">
              <a:latin typeface="Century Gothic" panose="020B0502020202020204" pitchFamily="34" charset="0"/>
            </a:rPr>
            <a:t> di </a:t>
          </a:r>
          <a:r>
            <a:rPr lang="en-US" sz="1200" b="1" dirty="0" err="1" smtClean="0">
              <a:latin typeface="Century Gothic" panose="020B0502020202020204" pitchFamily="34" charset="0"/>
            </a:rPr>
            <a:t>Sumbernya</a:t>
          </a:r>
          <a:endParaRPr lang="en-US" sz="1200" b="1" dirty="0">
            <a:latin typeface="Century Gothic" panose="020B0502020202020204" pitchFamily="34" charset="0"/>
          </a:endParaRPr>
        </a:p>
      </dgm:t>
    </dgm:pt>
    <dgm:pt modelId="{8E79B02A-02FD-4A08-AFC1-4E8CC743F536}" type="parTrans" cxnId="{1BED32E6-4595-45B4-8B15-94D18ACA44D3}">
      <dgm:prSet/>
      <dgm:spPr/>
      <dgm:t>
        <a:bodyPr/>
        <a:lstStyle/>
        <a:p>
          <a:endParaRPr lang="en-US"/>
        </a:p>
      </dgm:t>
    </dgm:pt>
    <dgm:pt modelId="{8CF0B27E-BB06-4C3C-88A0-C9F8971971C3}" type="sibTrans" cxnId="{1BED32E6-4595-45B4-8B15-94D18ACA44D3}">
      <dgm:prSet/>
      <dgm:spPr/>
      <dgm:t>
        <a:bodyPr/>
        <a:lstStyle/>
        <a:p>
          <a:endParaRPr lang="en-US"/>
        </a:p>
      </dgm:t>
    </dgm:pt>
    <dgm:pt modelId="{8F9708BF-FC68-4901-8108-A401E46EF34A}">
      <dgm:prSet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marL="95250" indent="-95250"/>
          <a:r>
            <a:rPr lang="en-US" sz="1200" b="1" dirty="0" err="1" smtClean="0">
              <a:latin typeface="Century Gothic" panose="020B0502020202020204" pitchFamily="34" charset="0"/>
            </a:rPr>
            <a:t>Pemilahan</a:t>
          </a:r>
          <a:r>
            <a:rPr lang="en-US" sz="1200" b="1" dirty="0" smtClean="0">
              <a:latin typeface="Century Gothic" panose="020B0502020202020204" pitchFamily="34" charset="0"/>
            </a:rPr>
            <a:t> di </a:t>
          </a:r>
          <a:r>
            <a:rPr lang="en-US" sz="1200" b="1" dirty="0" err="1" smtClean="0">
              <a:latin typeface="Century Gothic" panose="020B0502020202020204" pitchFamily="34" charset="0"/>
            </a:rPr>
            <a:t>masing-masing</a:t>
          </a:r>
          <a:r>
            <a:rPr lang="en-US" sz="1200" b="1" dirty="0" smtClean="0">
              <a:latin typeface="Century Gothic" panose="020B0502020202020204" pitchFamily="34" charset="0"/>
            </a:rPr>
            <a:t> </a:t>
          </a:r>
          <a:r>
            <a:rPr lang="en-US" sz="1200" b="1" dirty="0" err="1" smtClean="0">
              <a:latin typeface="Century Gothic" panose="020B0502020202020204" pitchFamily="34" charset="0"/>
            </a:rPr>
            <a:t>rumah</a:t>
          </a:r>
          <a:r>
            <a:rPr lang="en-US" sz="1200" b="1" dirty="0" smtClean="0">
              <a:latin typeface="Century Gothic" panose="020B0502020202020204" pitchFamily="34" charset="0"/>
            </a:rPr>
            <a:t> </a:t>
          </a:r>
          <a:r>
            <a:rPr lang="en-US" sz="1200" b="1" dirty="0" err="1" smtClean="0">
              <a:latin typeface="Century Gothic" panose="020B0502020202020204" pitchFamily="34" charset="0"/>
            </a:rPr>
            <a:t>tangga</a:t>
          </a:r>
          <a:endParaRPr lang="en-US" sz="400" b="1" dirty="0" smtClean="0">
            <a:latin typeface="Century Gothic" panose="020B0502020202020204" pitchFamily="34" charset="0"/>
          </a:endParaRPr>
        </a:p>
      </dgm:t>
    </dgm:pt>
    <dgm:pt modelId="{59C0B5CC-C064-4589-A3BB-1BEB14C979BE}" type="parTrans" cxnId="{FF2FDAE8-272B-404B-89E7-8AD88C261205}">
      <dgm:prSet/>
      <dgm:spPr/>
      <dgm:t>
        <a:bodyPr/>
        <a:lstStyle/>
        <a:p>
          <a:endParaRPr lang="en-US"/>
        </a:p>
      </dgm:t>
    </dgm:pt>
    <dgm:pt modelId="{DD83F6F0-DABE-447B-9CA6-6780273264E6}" type="sibTrans" cxnId="{FF2FDAE8-272B-404B-89E7-8AD88C261205}">
      <dgm:prSet/>
      <dgm:spPr/>
      <dgm:t>
        <a:bodyPr/>
        <a:lstStyle/>
        <a:p>
          <a:endParaRPr lang="en-US"/>
        </a:p>
      </dgm:t>
    </dgm:pt>
    <dgm:pt modelId="{3A1675B5-6481-4B88-8F79-47ACDDFB92F1}">
      <dgm:prSet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sz="1300" b="1" dirty="0" smtClean="0">
              <a:latin typeface="Century Gothic" panose="020B0502020202020204" pitchFamily="34" charset="0"/>
            </a:rPr>
            <a:t>TPA </a:t>
          </a:r>
          <a:r>
            <a:rPr lang="en-US" sz="1300" b="1" dirty="0" err="1" smtClean="0">
              <a:latin typeface="Century Gothic" panose="020B0502020202020204" pitchFamily="34" charset="0"/>
            </a:rPr>
            <a:t>Skala</a:t>
          </a:r>
          <a:r>
            <a:rPr lang="en-US" sz="1300" b="1" dirty="0" smtClean="0">
              <a:latin typeface="Century Gothic" panose="020B0502020202020204" pitchFamily="34" charset="0"/>
            </a:rPr>
            <a:t> Kota</a:t>
          </a:r>
        </a:p>
      </dgm:t>
    </dgm:pt>
    <dgm:pt modelId="{6D59AE6A-ACFC-4D59-8DF7-61650F7DB050}" type="sibTrans" cxnId="{8FD760D3-CAEC-4CDF-B3D8-CDFBE1C138D1}">
      <dgm:prSet/>
      <dgm:spPr/>
      <dgm:t>
        <a:bodyPr/>
        <a:lstStyle/>
        <a:p>
          <a:endParaRPr lang="en-US"/>
        </a:p>
      </dgm:t>
    </dgm:pt>
    <dgm:pt modelId="{4C2B0B3C-4EF3-48CB-BEC6-44D82A75820F}" type="parTrans" cxnId="{8FD760D3-CAEC-4CDF-B3D8-CDFBE1C138D1}">
      <dgm:prSet/>
      <dgm:spPr/>
      <dgm:t>
        <a:bodyPr/>
        <a:lstStyle/>
        <a:p>
          <a:endParaRPr lang="en-US"/>
        </a:p>
      </dgm:t>
    </dgm:pt>
    <dgm:pt modelId="{4499D897-4A5C-4323-88A2-3D669397D60B}">
      <dgm:prSet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sz="1300" b="1" dirty="0" smtClean="0">
              <a:latin typeface="Century Gothic" panose="020B0502020202020204" pitchFamily="34" charset="0"/>
            </a:rPr>
            <a:t>TPST (</a:t>
          </a:r>
          <a:r>
            <a:rPr lang="en-US" sz="1300" b="1" dirty="0" err="1" smtClean="0">
              <a:latin typeface="Century Gothic" panose="020B0502020202020204" pitchFamily="34" charset="0"/>
            </a:rPr>
            <a:t>Skala</a:t>
          </a:r>
          <a:r>
            <a:rPr lang="en-US" sz="1300" b="1" dirty="0" smtClean="0">
              <a:latin typeface="Century Gothic" panose="020B0502020202020204" pitchFamily="34" charset="0"/>
            </a:rPr>
            <a:t> </a:t>
          </a:r>
          <a:r>
            <a:rPr lang="en-US" sz="1300" b="1" dirty="0" err="1" smtClean="0">
              <a:latin typeface="Century Gothic" panose="020B0502020202020204" pitchFamily="34" charset="0"/>
            </a:rPr>
            <a:t>Kawasan</a:t>
          </a:r>
          <a:r>
            <a:rPr lang="en-US" sz="1300" b="1" dirty="0" smtClean="0">
              <a:latin typeface="Century Gothic" panose="020B0502020202020204" pitchFamily="34" charset="0"/>
            </a:rPr>
            <a:t>)</a:t>
          </a:r>
        </a:p>
      </dgm:t>
    </dgm:pt>
    <dgm:pt modelId="{4F6EB8FC-CFBC-4D74-A5B2-7FD59BEDBD8B}" type="sibTrans" cxnId="{F2DE3219-A7C9-45E6-837B-602248771B14}">
      <dgm:prSet/>
      <dgm:spPr/>
      <dgm:t>
        <a:bodyPr/>
        <a:lstStyle/>
        <a:p>
          <a:endParaRPr lang="en-US"/>
        </a:p>
      </dgm:t>
    </dgm:pt>
    <dgm:pt modelId="{8787167E-0853-43ED-8B11-AB33403CD8DC}" type="parTrans" cxnId="{F2DE3219-A7C9-45E6-837B-602248771B14}">
      <dgm:prSet/>
      <dgm:spPr/>
      <dgm:t>
        <a:bodyPr/>
        <a:lstStyle/>
        <a:p>
          <a:endParaRPr lang="en-US"/>
        </a:p>
      </dgm:t>
    </dgm:pt>
    <dgm:pt modelId="{74B4D316-51CE-4152-A83B-47B4187BE604}" type="pres">
      <dgm:prSet presAssocID="{6A588ED3-E5DB-4A99-AE06-1854486C139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8B59A6A-1888-4C94-AA86-506575D01897}" type="pres">
      <dgm:prSet presAssocID="{9D3A2A95-502E-49BA-9D82-D71AC5BBC83A}" presName="linNode" presStyleCnt="0"/>
      <dgm:spPr/>
    </dgm:pt>
    <dgm:pt modelId="{3107B6FD-0D10-4730-9593-9F7F70819477}" type="pres">
      <dgm:prSet presAssocID="{9D3A2A95-502E-49BA-9D82-D71AC5BBC83A}" presName="parentShp" presStyleLbl="node1" presStyleIdx="0" presStyleCnt="2" custScaleY="116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6CDF6F-B957-48E9-AD14-175DBD1DCB02}" type="pres">
      <dgm:prSet presAssocID="{9D3A2A95-502E-49BA-9D82-D71AC5BBC83A}" presName="childShp" presStyleLbl="bgAccFollowNode1" presStyleIdx="0" presStyleCnt="2" custScaleY="1931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9297F6-7D1E-4EB7-B19B-C746C5E6C6DE}" type="pres">
      <dgm:prSet presAssocID="{61486864-228F-410D-96CD-BEB5D2E8E9D6}" presName="spacing" presStyleCnt="0"/>
      <dgm:spPr/>
    </dgm:pt>
    <dgm:pt modelId="{6FD8603B-2B8C-43EB-ADE4-F6CAFC6C8984}" type="pres">
      <dgm:prSet presAssocID="{802962C6-6DBD-4127-B558-3E17EBB91EF5}" presName="linNode" presStyleCnt="0"/>
      <dgm:spPr/>
    </dgm:pt>
    <dgm:pt modelId="{1E0E7D78-55B4-4D2B-A0B2-C6F7D32BBB96}" type="pres">
      <dgm:prSet presAssocID="{802962C6-6DBD-4127-B558-3E17EBB91EF5}" presName="parentShp" presStyleLbl="node1" presStyleIdx="1" presStyleCnt="2" custScaleY="116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18972-4810-48AE-B988-978AC671C434}" type="pres">
      <dgm:prSet presAssocID="{802962C6-6DBD-4127-B558-3E17EBB91EF5}" presName="childShp" presStyleLbl="bgAccFollowNode1" presStyleIdx="1" presStyleCnt="2" custScaleY="1733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ED32E6-4595-45B4-8B15-94D18ACA44D3}" srcId="{9D3A2A95-502E-49BA-9D82-D71AC5BBC83A}" destId="{52D4CD4C-F8EE-446E-A8F8-DBB6A59C1BDB}" srcOrd="0" destOrd="0" parTransId="{8E79B02A-02FD-4A08-AFC1-4E8CC743F536}" sibTransId="{8CF0B27E-BB06-4C3C-88A0-C9F8971971C3}"/>
    <dgm:cxn modelId="{C017A50D-E840-4309-AED3-80AC87496E10}" type="presOf" srcId="{802962C6-6DBD-4127-B558-3E17EBB91EF5}" destId="{1E0E7D78-55B4-4D2B-A0B2-C6F7D32BBB96}" srcOrd="0" destOrd="0" presId="urn:microsoft.com/office/officeart/2005/8/layout/vList6"/>
    <dgm:cxn modelId="{526A36D9-DEE0-4B6B-B7F1-0B9872CD662D}" srcId="{74440CFD-CFBC-402C-99A4-4AE6C0DDA216}" destId="{6CE79BFB-5C27-4248-B22A-94D00F50DD83}" srcOrd="1" destOrd="0" parTransId="{83C22E63-D982-4F01-A50A-877B2B9359F6}" sibTransId="{BF68A3E1-7B83-4C43-A959-CA578BE34DBB}"/>
    <dgm:cxn modelId="{C149183B-F7D1-4165-82F5-4806F2BCDBF1}" type="presOf" srcId="{E35622EA-D0ED-4797-ABD7-60CCA8FAB454}" destId="{EA6CDF6F-B957-48E9-AD14-175DBD1DCB02}" srcOrd="0" destOrd="3" presId="urn:microsoft.com/office/officeart/2005/8/layout/vList6"/>
    <dgm:cxn modelId="{FF2FDAE8-272B-404B-89E7-8AD88C261205}" srcId="{52D4CD4C-F8EE-446E-A8F8-DBB6A59C1BDB}" destId="{8F9708BF-FC68-4901-8108-A401E46EF34A}" srcOrd="0" destOrd="0" parTransId="{59C0B5CC-C064-4589-A3BB-1BEB14C979BE}" sibTransId="{DD83F6F0-DABE-447B-9CA6-6780273264E6}"/>
    <dgm:cxn modelId="{412175C9-8BE0-414E-B776-4A0403950F68}" type="presOf" srcId="{4499D897-4A5C-4323-88A2-3D669397D60B}" destId="{41818972-4810-48AE-B988-978AC671C434}" srcOrd="0" destOrd="1" presId="urn:microsoft.com/office/officeart/2005/8/layout/vList6"/>
    <dgm:cxn modelId="{78DAC6EB-2CF8-4FA8-A51F-DEFBFA452D65}" srcId="{6A588ED3-E5DB-4A99-AE06-1854486C139B}" destId="{802962C6-6DBD-4127-B558-3E17EBB91EF5}" srcOrd="1" destOrd="0" parTransId="{806C8DD7-39E4-454E-AEE4-A771D60507D8}" sibTransId="{8C0AFA3F-8711-4D48-A8EC-9A277A677111}"/>
    <dgm:cxn modelId="{4DCA13A0-D92B-4703-BE0E-DC89E7037885}" type="presOf" srcId="{45CC746A-5A01-4FA6-8C50-206891F5F269}" destId="{EA6CDF6F-B957-48E9-AD14-175DBD1DCB02}" srcOrd="0" destOrd="2" presId="urn:microsoft.com/office/officeart/2005/8/layout/vList6"/>
    <dgm:cxn modelId="{EB67AE18-D543-4854-A7FD-3DAA02571380}" type="presOf" srcId="{A6C7C954-C2EA-45AD-B558-C9A39DC8DD7F}" destId="{41818972-4810-48AE-B988-978AC671C434}" srcOrd="0" destOrd="4" presId="urn:microsoft.com/office/officeart/2005/8/layout/vList6"/>
    <dgm:cxn modelId="{F574A82E-C6B5-4BA7-8551-680A8E240A26}" type="presOf" srcId="{6A588ED3-E5DB-4A99-AE06-1854486C139B}" destId="{74B4D316-51CE-4152-A83B-47B4187BE604}" srcOrd="0" destOrd="0" presId="urn:microsoft.com/office/officeart/2005/8/layout/vList6"/>
    <dgm:cxn modelId="{CC213F8F-8B02-4C6E-A83C-0A67B82ACC97}" srcId="{52D4CD4C-F8EE-446E-A8F8-DBB6A59C1BDB}" destId="{45CC746A-5A01-4FA6-8C50-206891F5F269}" srcOrd="1" destOrd="0" parTransId="{D05FC122-0613-4E43-BE90-55FB77A63CA6}" sibTransId="{BAE9F393-1E4C-4FCE-AA33-7C67967AB8FA}"/>
    <dgm:cxn modelId="{87FAD288-13AD-4B9C-B41C-D69ECFDAEFB3}" type="presOf" srcId="{9D3A2A95-502E-49BA-9D82-D71AC5BBC83A}" destId="{3107B6FD-0D10-4730-9593-9F7F70819477}" srcOrd="0" destOrd="0" presId="urn:microsoft.com/office/officeart/2005/8/layout/vList6"/>
    <dgm:cxn modelId="{AA388B13-1ED8-4922-8476-08F39D0A7223}" srcId="{74440CFD-CFBC-402C-99A4-4AE6C0DDA216}" destId="{A6C7C954-C2EA-45AD-B558-C9A39DC8DD7F}" srcOrd="3" destOrd="0" parTransId="{7DA20F36-F094-4B22-8AAB-426F6DC468CA}" sibTransId="{CBC2ED69-978E-4B81-AAEF-EA2783961D2F}"/>
    <dgm:cxn modelId="{6409D3B5-ADAC-4111-94AA-5AE29E0282BA}" type="presOf" srcId="{74440CFD-CFBC-402C-99A4-4AE6C0DDA216}" destId="{41818972-4810-48AE-B988-978AC671C434}" srcOrd="0" destOrd="0" presId="urn:microsoft.com/office/officeart/2005/8/layout/vList6"/>
    <dgm:cxn modelId="{C78C3B92-6979-4123-B59B-F6C083047406}" srcId="{52D4CD4C-F8EE-446E-A8F8-DBB6A59C1BDB}" destId="{E35622EA-D0ED-4797-ABD7-60CCA8FAB454}" srcOrd="2" destOrd="0" parTransId="{E8176921-B079-4A52-9E03-F4451F01047D}" sibTransId="{1E293E4E-29DC-4274-B4E6-C8EEE65FE70B}"/>
    <dgm:cxn modelId="{2BA1472C-4B85-4245-A6CD-19D4E87E9816}" srcId="{6A588ED3-E5DB-4A99-AE06-1854486C139B}" destId="{9D3A2A95-502E-49BA-9D82-D71AC5BBC83A}" srcOrd="0" destOrd="0" parTransId="{4AD95502-60B3-4AC8-A3DC-58F28D97CDEB}" sibTransId="{61486864-228F-410D-96CD-BEB5D2E8E9D6}"/>
    <dgm:cxn modelId="{935D0AFD-9593-4E22-908B-F660F8ED528F}" srcId="{802962C6-6DBD-4127-B558-3E17EBB91EF5}" destId="{74440CFD-CFBC-402C-99A4-4AE6C0DDA216}" srcOrd="0" destOrd="0" parTransId="{3D78F944-91F9-44B2-83F3-7D4D2D7A114D}" sibTransId="{FC062491-09B4-4C79-BFCC-1C5AA3497D04}"/>
    <dgm:cxn modelId="{F355C056-EF0C-4827-8B06-10939592EAC7}" type="presOf" srcId="{3A1675B5-6481-4B88-8F79-47ACDDFB92F1}" destId="{41818972-4810-48AE-B988-978AC671C434}" srcOrd="0" destOrd="3" presId="urn:microsoft.com/office/officeart/2005/8/layout/vList6"/>
    <dgm:cxn modelId="{8FD760D3-CAEC-4CDF-B3D8-CDFBE1C138D1}" srcId="{74440CFD-CFBC-402C-99A4-4AE6C0DDA216}" destId="{3A1675B5-6481-4B88-8F79-47ACDDFB92F1}" srcOrd="2" destOrd="0" parTransId="{4C2B0B3C-4EF3-48CB-BEC6-44D82A75820F}" sibTransId="{6D59AE6A-ACFC-4D59-8DF7-61650F7DB050}"/>
    <dgm:cxn modelId="{EC25B850-94C4-4DD3-AECA-A52E214F5F07}" type="presOf" srcId="{8F9708BF-FC68-4901-8108-A401E46EF34A}" destId="{EA6CDF6F-B957-48E9-AD14-175DBD1DCB02}" srcOrd="0" destOrd="1" presId="urn:microsoft.com/office/officeart/2005/8/layout/vList6"/>
    <dgm:cxn modelId="{B101116B-8FC2-4BEE-B9AB-D93AD887095C}" type="presOf" srcId="{52D4CD4C-F8EE-446E-A8F8-DBB6A59C1BDB}" destId="{EA6CDF6F-B957-48E9-AD14-175DBD1DCB02}" srcOrd="0" destOrd="0" presId="urn:microsoft.com/office/officeart/2005/8/layout/vList6"/>
    <dgm:cxn modelId="{F2DE3219-A7C9-45E6-837B-602248771B14}" srcId="{74440CFD-CFBC-402C-99A4-4AE6C0DDA216}" destId="{4499D897-4A5C-4323-88A2-3D669397D60B}" srcOrd="0" destOrd="0" parTransId="{8787167E-0853-43ED-8B11-AB33403CD8DC}" sibTransId="{4F6EB8FC-CFBC-4D74-A5B2-7FD59BEDBD8B}"/>
    <dgm:cxn modelId="{D3CCA9B1-556E-4738-8A7B-24F4F927C0E7}" type="presOf" srcId="{6CE79BFB-5C27-4248-B22A-94D00F50DD83}" destId="{41818972-4810-48AE-B988-978AC671C434}" srcOrd="0" destOrd="2" presId="urn:microsoft.com/office/officeart/2005/8/layout/vList6"/>
    <dgm:cxn modelId="{BC52F478-53F6-4595-A6A1-1FE108B44E08}" type="presParOf" srcId="{74B4D316-51CE-4152-A83B-47B4187BE604}" destId="{E8B59A6A-1888-4C94-AA86-506575D01897}" srcOrd="0" destOrd="0" presId="urn:microsoft.com/office/officeart/2005/8/layout/vList6"/>
    <dgm:cxn modelId="{E4792DC9-EAFD-4B01-B052-8854FE47D87A}" type="presParOf" srcId="{E8B59A6A-1888-4C94-AA86-506575D01897}" destId="{3107B6FD-0D10-4730-9593-9F7F70819477}" srcOrd="0" destOrd="0" presId="urn:microsoft.com/office/officeart/2005/8/layout/vList6"/>
    <dgm:cxn modelId="{8F0C8083-1E2C-4FCA-B503-D18F2879A30D}" type="presParOf" srcId="{E8B59A6A-1888-4C94-AA86-506575D01897}" destId="{EA6CDF6F-B957-48E9-AD14-175DBD1DCB02}" srcOrd="1" destOrd="0" presId="urn:microsoft.com/office/officeart/2005/8/layout/vList6"/>
    <dgm:cxn modelId="{3A41CB87-2D6A-4531-B511-87FAFF639498}" type="presParOf" srcId="{74B4D316-51CE-4152-A83B-47B4187BE604}" destId="{4D9297F6-7D1E-4EB7-B19B-C746C5E6C6DE}" srcOrd="1" destOrd="0" presId="urn:microsoft.com/office/officeart/2005/8/layout/vList6"/>
    <dgm:cxn modelId="{6852B500-AF63-4544-A0F3-1C3FD4F2FC9C}" type="presParOf" srcId="{74B4D316-51CE-4152-A83B-47B4187BE604}" destId="{6FD8603B-2B8C-43EB-ADE4-F6CAFC6C8984}" srcOrd="2" destOrd="0" presId="urn:microsoft.com/office/officeart/2005/8/layout/vList6"/>
    <dgm:cxn modelId="{B7DC3147-E303-4406-95DE-FAF788CC47E1}" type="presParOf" srcId="{6FD8603B-2B8C-43EB-ADE4-F6CAFC6C8984}" destId="{1E0E7D78-55B4-4D2B-A0B2-C6F7D32BBB96}" srcOrd="0" destOrd="0" presId="urn:microsoft.com/office/officeart/2005/8/layout/vList6"/>
    <dgm:cxn modelId="{26165474-6CC0-4F82-A273-B1B7D4CED567}" type="presParOf" srcId="{6FD8603B-2B8C-43EB-ADE4-F6CAFC6C8984}" destId="{41818972-4810-48AE-B988-978AC671C43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588ED3-E5DB-4A99-AE06-1854486C139B}" type="doc">
      <dgm:prSet loTypeId="urn:microsoft.com/office/officeart/2005/8/layout/vList6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9D3A2A95-502E-49BA-9D82-D71AC5BBC83A}">
      <dgm:prSet phldrT="[Text]" custT="1"/>
      <dgm:spPr/>
      <dgm:t>
        <a:bodyPr/>
        <a:lstStyle/>
        <a:p>
          <a:r>
            <a:rPr lang="en-US" sz="1600" b="1" dirty="0" smtClean="0">
              <a:latin typeface="Century Gothic" pitchFamily="34" charset="0"/>
            </a:rPr>
            <a:t>100% </a:t>
          </a:r>
        </a:p>
        <a:p>
          <a:r>
            <a:rPr lang="en-US" sz="1600" b="1" dirty="0" smtClean="0">
              <a:latin typeface="Century Gothic" pitchFamily="34" charset="0"/>
            </a:rPr>
            <a:t>(</a:t>
          </a:r>
          <a:r>
            <a:rPr lang="en-US" sz="1600" b="1" dirty="0" err="1" smtClean="0">
              <a:latin typeface="Century Gothic" pitchFamily="34" charset="0"/>
            </a:rPr>
            <a:t>Pedesaan</a:t>
          </a:r>
          <a:r>
            <a:rPr lang="en-US" sz="1600" b="1" dirty="0" smtClean="0">
              <a:latin typeface="Century Gothic" pitchFamily="34" charset="0"/>
            </a:rPr>
            <a:t>)</a:t>
          </a:r>
          <a:endParaRPr lang="en-US" sz="1600" b="1" dirty="0">
            <a:latin typeface="Century Gothic" pitchFamily="34" charset="0"/>
          </a:endParaRPr>
        </a:p>
      </dgm:t>
    </dgm:pt>
    <dgm:pt modelId="{4AD95502-60B3-4AC8-A3DC-58F28D97CDEB}" type="parTrans" cxnId="{2BA1472C-4B85-4245-A6CD-19D4E87E9816}">
      <dgm:prSet/>
      <dgm:spPr/>
      <dgm:t>
        <a:bodyPr/>
        <a:lstStyle/>
        <a:p>
          <a:endParaRPr lang="en-US"/>
        </a:p>
      </dgm:t>
    </dgm:pt>
    <dgm:pt modelId="{61486864-228F-410D-96CD-BEB5D2E8E9D6}" type="sibTrans" cxnId="{2BA1472C-4B85-4245-A6CD-19D4E87E9816}">
      <dgm:prSet/>
      <dgm:spPr/>
      <dgm:t>
        <a:bodyPr/>
        <a:lstStyle/>
        <a:p>
          <a:endParaRPr lang="en-US"/>
        </a:p>
      </dgm:t>
    </dgm:pt>
    <dgm:pt modelId="{DB9CD0E0-64F7-4191-BDD6-A9DE7545870C}">
      <dgm:prSet phldrT="[Text]"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marL="180975" indent="-98425"/>
          <a:r>
            <a:rPr lang="en-US" sz="1300" b="1" dirty="0" smtClean="0">
              <a:latin typeface="Century Gothic" panose="020B0502020202020204" pitchFamily="34" charset="0"/>
            </a:rPr>
            <a:t> </a:t>
          </a:r>
          <a:r>
            <a:rPr lang="en-US" sz="1300" b="1" dirty="0" err="1" smtClean="0">
              <a:latin typeface="Century Gothic" panose="020B0502020202020204" pitchFamily="34" charset="0"/>
            </a:rPr>
            <a:t>Pengomposan</a:t>
          </a:r>
          <a:endParaRPr lang="en-US" sz="1300" b="1" dirty="0">
            <a:latin typeface="Century Gothic" panose="020B0502020202020204" pitchFamily="34" charset="0"/>
          </a:endParaRPr>
        </a:p>
      </dgm:t>
    </dgm:pt>
    <dgm:pt modelId="{4A5799C6-6B48-4316-B0CF-BB04CCD4A017}" type="parTrans" cxnId="{55A6B88E-B651-4F81-8F6C-E4C4CA36DBC0}">
      <dgm:prSet/>
      <dgm:spPr/>
      <dgm:t>
        <a:bodyPr/>
        <a:lstStyle/>
        <a:p>
          <a:endParaRPr lang="en-US"/>
        </a:p>
      </dgm:t>
    </dgm:pt>
    <dgm:pt modelId="{98A85D78-69BB-43F2-8CE1-093E92B39B2B}" type="sibTrans" cxnId="{55A6B88E-B651-4F81-8F6C-E4C4CA36DBC0}">
      <dgm:prSet/>
      <dgm:spPr/>
      <dgm:t>
        <a:bodyPr/>
        <a:lstStyle/>
        <a:p>
          <a:endParaRPr lang="en-US"/>
        </a:p>
      </dgm:t>
    </dgm:pt>
    <dgm:pt modelId="{85C1F2B9-4756-47E7-8772-24614E843BD4}">
      <dgm:prSet phldrT="[Text]"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marL="180975" indent="-98425"/>
          <a:r>
            <a:rPr lang="en-US" sz="1300" b="1" dirty="0" smtClean="0">
              <a:latin typeface="Century Gothic" panose="020B0502020202020204" pitchFamily="34" charset="0"/>
            </a:rPr>
            <a:t> </a:t>
          </a:r>
          <a:r>
            <a:rPr lang="en-US" sz="1300" b="1" dirty="0" err="1" smtClean="0">
              <a:latin typeface="Century Gothic" panose="020B0502020202020204" pitchFamily="34" charset="0"/>
            </a:rPr>
            <a:t>Penimbunan</a:t>
          </a:r>
          <a:endParaRPr lang="en-US" sz="1300" b="1" dirty="0">
            <a:latin typeface="Century Gothic" panose="020B0502020202020204" pitchFamily="34" charset="0"/>
          </a:endParaRPr>
        </a:p>
      </dgm:t>
    </dgm:pt>
    <dgm:pt modelId="{81CCD9A1-07FE-49A3-80B1-9FEF4533249C}" type="parTrans" cxnId="{878ED5B0-F70C-44EA-A258-19B45BF57D1A}">
      <dgm:prSet/>
      <dgm:spPr/>
      <dgm:t>
        <a:bodyPr/>
        <a:lstStyle/>
        <a:p>
          <a:endParaRPr lang="en-US"/>
        </a:p>
      </dgm:t>
    </dgm:pt>
    <dgm:pt modelId="{A7323E29-8C34-47E1-B763-FAAF66EE91BD}" type="sibTrans" cxnId="{878ED5B0-F70C-44EA-A258-19B45BF57D1A}">
      <dgm:prSet/>
      <dgm:spPr/>
      <dgm:t>
        <a:bodyPr/>
        <a:lstStyle/>
        <a:p>
          <a:endParaRPr lang="en-US"/>
        </a:p>
      </dgm:t>
    </dgm:pt>
    <dgm:pt modelId="{9543E019-4C95-4F90-8AE0-110CDC3D2EC1}">
      <dgm:prSet phldrT="[Text]"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marL="57150" indent="0"/>
          <a:endParaRPr lang="en-US" sz="800" b="1" dirty="0">
            <a:latin typeface="Century Gothic" panose="020B0502020202020204" pitchFamily="34" charset="0"/>
          </a:endParaRPr>
        </a:p>
      </dgm:t>
    </dgm:pt>
    <dgm:pt modelId="{F9897BE0-4445-4D2B-82C8-83945F1DB068}" type="parTrans" cxnId="{55E644AF-4AFB-45A2-A93F-522FB04A9C3A}">
      <dgm:prSet/>
      <dgm:spPr/>
      <dgm:t>
        <a:bodyPr/>
        <a:lstStyle/>
        <a:p>
          <a:endParaRPr lang="en-US"/>
        </a:p>
      </dgm:t>
    </dgm:pt>
    <dgm:pt modelId="{800106D7-F2AF-445D-95EB-964C780E5DBB}" type="sibTrans" cxnId="{55E644AF-4AFB-45A2-A93F-522FB04A9C3A}">
      <dgm:prSet/>
      <dgm:spPr/>
      <dgm:t>
        <a:bodyPr/>
        <a:lstStyle/>
        <a:p>
          <a:endParaRPr lang="en-US"/>
        </a:p>
      </dgm:t>
    </dgm:pt>
    <dgm:pt modelId="{74B4D316-51CE-4152-A83B-47B4187BE604}" type="pres">
      <dgm:prSet presAssocID="{6A588ED3-E5DB-4A99-AE06-1854486C139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8B59A6A-1888-4C94-AA86-506575D01897}" type="pres">
      <dgm:prSet presAssocID="{9D3A2A95-502E-49BA-9D82-D71AC5BBC83A}" presName="linNode" presStyleCnt="0"/>
      <dgm:spPr/>
    </dgm:pt>
    <dgm:pt modelId="{3107B6FD-0D10-4730-9593-9F7F70819477}" type="pres">
      <dgm:prSet presAssocID="{9D3A2A95-502E-49BA-9D82-D71AC5BBC83A}" presName="parentShp" presStyleLbl="node1" presStyleIdx="0" presStyleCnt="1" custScaleY="84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6CDF6F-B957-48E9-AD14-175DBD1DCB02}" type="pres">
      <dgm:prSet presAssocID="{9D3A2A95-502E-49BA-9D82-D71AC5BBC83A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C5957A-1DD8-4BD9-8694-49BB4FB4A295}" type="presOf" srcId="{9D3A2A95-502E-49BA-9D82-D71AC5BBC83A}" destId="{3107B6FD-0D10-4730-9593-9F7F70819477}" srcOrd="0" destOrd="0" presId="urn:microsoft.com/office/officeart/2005/8/layout/vList6"/>
    <dgm:cxn modelId="{55E644AF-4AFB-45A2-A93F-522FB04A9C3A}" srcId="{9D3A2A95-502E-49BA-9D82-D71AC5BBC83A}" destId="{9543E019-4C95-4F90-8AE0-110CDC3D2EC1}" srcOrd="0" destOrd="0" parTransId="{F9897BE0-4445-4D2B-82C8-83945F1DB068}" sibTransId="{800106D7-F2AF-445D-95EB-964C780E5DBB}"/>
    <dgm:cxn modelId="{2BA1472C-4B85-4245-A6CD-19D4E87E9816}" srcId="{6A588ED3-E5DB-4A99-AE06-1854486C139B}" destId="{9D3A2A95-502E-49BA-9D82-D71AC5BBC83A}" srcOrd="0" destOrd="0" parTransId="{4AD95502-60B3-4AC8-A3DC-58F28D97CDEB}" sibTransId="{61486864-228F-410D-96CD-BEB5D2E8E9D6}"/>
    <dgm:cxn modelId="{90E3DD19-9557-4533-BEBB-ED6909433780}" type="presOf" srcId="{85C1F2B9-4756-47E7-8772-24614E843BD4}" destId="{EA6CDF6F-B957-48E9-AD14-175DBD1DCB02}" srcOrd="0" destOrd="1" presId="urn:microsoft.com/office/officeart/2005/8/layout/vList6"/>
    <dgm:cxn modelId="{8623CFAD-E28D-4BE6-837A-A36312E42B2B}" type="presOf" srcId="{DB9CD0E0-64F7-4191-BDD6-A9DE7545870C}" destId="{EA6CDF6F-B957-48E9-AD14-175DBD1DCB02}" srcOrd="0" destOrd="2" presId="urn:microsoft.com/office/officeart/2005/8/layout/vList6"/>
    <dgm:cxn modelId="{878ED5B0-F70C-44EA-A258-19B45BF57D1A}" srcId="{9D3A2A95-502E-49BA-9D82-D71AC5BBC83A}" destId="{85C1F2B9-4756-47E7-8772-24614E843BD4}" srcOrd="1" destOrd="0" parTransId="{81CCD9A1-07FE-49A3-80B1-9FEF4533249C}" sibTransId="{A7323E29-8C34-47E1-B763-FAAF66EE91BD}"/>
    <dgm:cxn modelId="{55A6B88E-B651-4F81-8F6C-E4C4CA36DBC0}" srcId="{9D3A2A95-502E-49BA-9D82-D71AC5BBC83A}" destId="{DB9CD0E0-64F7-4191-BDD6-A9DE7545870C}" srcOrd="2" destOrd="0" parTransId="{4A5799C6-6B48-4316-B0CF-BB04CCD4A017}" sibTransId="{98A85D78-69BB-43F2-8CE1-093E92B39B2B}"/>
    <dgm:cxn modelId="{0800E6E9-8D78-40BD-9CB6-9D7F1D5D4B88}" type="presOf" srcId="{9543E019-4C95-4F90-8AE0-110CDC3D2EC1}" destId="{EA6CDF6F-B957-48E9-AD14-175DBD1DCB02}" srcOrd="0" destOrd="0" presId="urn:microsoft.com/office/officeart/2005/8/layout/vList6"/>
    <dgm:cxn modelId="{BDA1BC98-613F-4129-B60E-E47DBF1907A5}" type="presOf" srcId="{6A588ED3-E5DB-4A99-AE06-1854486C139B}" destId="{74B4D316-51CE-4152-A83B-47B4187BE604}" srcOrd="0" destOrd="0" presId="urn:microsoft.com/office/officeart/2005/8/layout/vList6"/>
    <dgm:cxn modelId="{6B6B48DA-B262-4918-BE54-B0B96EE1EBFC}" type="presParOf" srcId="{74B4D316-51CE-4152-A83B-47B4187BE604}" destId="{E8B59A6A-1888-4C94-AA86-506575D01897}" srcOrd="0" destOrd="0" presId="urn:microsoft.com/office/officeart/2005/8/layout/vList6"/>
    <dgm:cxn modelId="{972AC2CA-3D95-4B1C-9841-EB4A61212D22}" type="presParOf" srcId="{E8B59A6A-1888-4C94-AA86-506575D01897}" destId="{3107B6FD-0D10-4730-9593-9F7F70819477}" srcOrd="0" destOrd="0" presId="urn:microsoft.com/office/officeart/2005/8/layout/vList6"/>
    <dgm:cxn modelId="{B2D5AB6D-2F4C-4CE0-AF62-9D9D6F12769E}" type="presParOf" srcId="{E8B59A6A-1888-4C94-AA86-506575D01897}" destId="{EA6CDF6F-B957-48E9-AD14-175DBD1DCB0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953045-7CBF-4D0C-9972-C53ED1A4272D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id-ID"/>
        </a:p>
      </dgm:t>
    </dgm:pt>
    <dgm:pt modelId="{A0078C73-8DF2-4AAD-81D3-6E9524DBD76E}">
      <dgm:prSet phldrT="[Text]"/>
      <dgm:spPr/>
      <dgm:t>
        <a:bodyPr/>
        <a:lstStyle/>
        <a:p>
          <a:r>
            <a:rPr lang="id-ID" b="1" dirty="0" smtClean="0">
              <a:solidFill>
                <a:schemeClr val="bg1"/>
              </a:solidFill>
              <a:latin typeface="Century Gothic" panose="020B0502020202020204" pitchFamily="34" charset="0"/>
            </a:rPr>
            <a:t>Terdapat gap yang cukup besar antara capaian pembangunan eksisting dengan target 100% akses sanitasi tahun 2019</a:t>
          </a:r>
          <a:endParaRPr lang="id-ID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266D945D-369A-4AE2-9720-FD74897E2509}" type="parTrans" cxnId="{C38EA676-7FB0-4DDB-98F6-BA103A4CBF0A}">
      <dgm:prSet/>
      <dgm:spPr/>
      <dgm:t>
        <a:bodyPr/>
        <a:lstStyle/>
        <a:p>
          <a:endParaRPr lang="id-ID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B3CE0BB9-522E-470A-BAA4-F5AA11D9F9F2}" type="sibTrans" cxnId="{C38EA676-7FB0-4DDB-98F6-BA103A4CBF0A}">
      <dgm:prSet/>
      <dgm:spPr/>
      <dgm:t>
        <a:bodyPr/>
        <a:lstStyle/>
        <a:p>
          <a:endParaRPr lang="id-ID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7CB820EE-31B3-47A2-806F-4BAC776AC1C7}">
      <dgm:prSet phldrT="[Text]"/>
      <dgm:spPr/>
      <dgm:t>
        <a:bodyPr/>
        <a:lstStyle/>
        <a:p>
          <a:r>
            <a:rPr lang="id-ID" b="1" dirty="0" smtClean="0">
              <a:solidFill>
                <a:schemeClr val="bg1"/>
              </a:solidFill>
              <a:latin typeface="Century Gothic" panose="020B0502020202020204" pitchFamily="34" charset="0"/>
            </a:rPr>
            <a:t>Pembangunan sanitasi belum menjadi prioritas pembangunan di daerah</a:t>
          </a:r>
          <a:endParaRPr lang="id-ID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4F1AA769-C132-4069-92FD-C19C8CDD624D}" type="parTrans" cxnId="{E6B9C783-D45D-4550-BCE8-08EEA34E1379}">
      <dgm:prSet/>
      <dgm:spPr/>
      <dgm:t>
        <a:bodyPr/>
        <a:lstStyle/>
        <a:p>
          <a:endParaRPr lang="id-ID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D388E870-1B91-4F0F-B1C9-90F5460F59DF}" type="sibTrans" cxnId="{E6B9C783-D45D-4550-BCE8-08EEA34E1379}">
      <dgm:prSet/>
      <dgm:spPr/>
      <dgm:t>
        <a:bodyPr/>
        <a:lstStyle/>
        <a:p>
          <a:endParaRPr lang="id-ID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21AFCE07-6922-402B-9D8D-BC26C0A9F78A}">
      <dgm:prSet phldrT="[Text]"/>
      <dgm:spPr/>
      <dgm:t>
        <a:bodyPr/>
        <a:lstStyle/>
        <a:p>
          <a:r>
            <a:rPr lang="id-ID" b="1" dirty="0" smtClean="0">
              <a:solidFill>
                <a:schemeClr val="bg1"/>
              </a:solidFill>
              <a:latin typeface="Century Gothic" panose="020B0502020202020204" pitchFamily="34" charset="0"/>
            </a:rPr>
            <a:t>Terbatasnya sumber pendanaan dari pemerintah baik dari APBN maupun APBD</a:t>
          </a:r>
          <a:endParaRPr lang="id-ID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4045E9A6-5CC7-4FC7-89A2-477CEFB01A18}" type="parTrans" cxnId="{78E8BA29-7288-4527-A33B-A09B544A203A}">
      <dgm:prSet/>
      <dgm:spPr/>
      <dgm:t>
        <a:bodyPr/>
        <a:lstStyle/>
        <a:p>
          <a:endParaRPr lang="id-ID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3E35D96D-BE29-42B3-8B61-C961801A0C09}" type="sibTrans" cxnId="{78E8BA29-7288-4527-A33B-A09B544A203A}">
      <dgm:prSet/>
      <dgm:spPr/>
      <dgm:t>
        <a:bodyPr/>
        <a:lstStyle/>
        <a:p>
          <a:endParaRPr lang="id-ID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C85F53FA-C624-4C3B-84CB-A1DF456BA349}">
      <dgm:prSet phldrT="[Text]"/>
      <dgm:spPr/>
      <dgm:t>
        <a:bodyPr/>
        <a:lstStyle/>
        <a:p>
          <a:r>
            <a:rPr lang="id-ID" b="1" dirty="0" smtClean="0">
              <a:solidFill>
                <a:schemeClr val="bg1"/>
              </a:solidFill>
              <a:latin typeface="Century Gothic" panose="020B0502020202020204" pitchFamily="34" charset="0"/>
            </a:rPr>
            <a:t>Perlunya peningkatan kapasitas SDM penyelenggara pembangunan sanitasi</a:t>
          </a:r>
          <a:endParaRPr lang="id-ID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E3BF47AF-EBA3-4320-902F-8B0CFEC10D62}" type="parTrans" cxnId="{5166C84D-30B2-48EA-87DD-3A2587CECCA1}">
      <dgm:prSet/>
      <dgm:spPr/>
      <dgm:t>
        <a:bodyPr/>
        <a:lstStyle/>
        <a:p>
          <a:endParaRPr lang="id-ID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2511FDA8-37CD-4157-A0BD-3B68BB15BCBE}" type="sibTrans" cxnId="{5166C84D-30B2-48EA-87DD-3A2587CECCA1}">
      <dgm:prSet/>
      <dgm:spPr/>
      <dgm:t>
        <a:bodyPr/>
        <a:lstStyle/>
        <a:p>
          <a:endParaRPr lang="id-ID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3F1FB31D-B86D-4D22-8FDF-95A1DA963B92}">
      <dgm:prSet phldrT="[Text]"/>
      <dgm:spPr/>
      <dgm:t>
        <a:bodyPr/>
        <a:lstStyle/>
        <a:p>
          <a:r>
            <a:rPr lang="id-ID" b="1" dirty="0" smtClean="0">
              <a:solidFill>
                <a:schemeClr val="bg1"/>
              </a:solidFill>
              <a:latin typeface="Century Gothic" panose="020B0502020202020204" pitchFamily="34" charset="0"/>
            </a:rPr>
            <a:t>Masih minimnya kesiapan daerah dalam implementasi pembangunan sanitasi (ketersediaan dok. Perencanaan, kesiapan lahan, institusi pengelola)</a:t>
          </a:r>
          <a:endParaRPr lang="id-ID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AF7CCD4D-3C69-408F-AB00-1544781C1C6D}" type="parTrans" cxnId="{8B4953D9-77BD-4A9A-9AF4-103C51D2A68B}">
      <dgm:prSet/>
      <dgm:spPr/>
      <dgm:t>
        <a:bodyPr/>
        <a:lstStyle/>
        <a:p>
          <a:endParaRPr lang="id-ID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B128FA8D-0D4F-4A3F-9377-80A82FA65BD0}" type="sibTrans" cxnId="{8B4953D9-77BD-4A9A-9AF4-103C51D2A68B}">
      <dgm:prSet/>
      <dgm:spPr/>
      <dgm:t>
        <a:bodyPr/>
        <a:lstStyle/>
        <a:p>
          <a:endParaRPr lang="id-ID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38FE3923-6E26-4C1E-AD6B-9A27D0FAB8AB}">
      <dgm:prSet phldrT="[Text]"/>
      <dgm:spPr/>
      <dgm:t>
        <a:bodyPr/>
        <a:lstStyle/>
        <a:p>
          <a:r>
            <a:rPr lang="id-ID" b="1" dirty="0" smtClean="0">
              <a:solidFill>
                <a:schemeClr val="bg1"/>
              </a:solidFill>
              <a:latin typeface="Century Gothic" panose="020B0502020202020204" pitchFamily="34" charset="0"/>
            </a:rPr>
            <a:t>Terbatasnya regulasi yang mendukung pembangunan sanitasi</a:t>
          </a:r>
          <a:endParaRPr lang="id-ID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12445DDA-BDA4-4666-A7DC-91082DAE9A52}" type="parTrans" cxnId="{DD60C793-9187-4F79-B09F-925A7DD4F84E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CFD08DE7-CABE-451E-A573-17D70ACF1F43}" type="sibTrans" cxnId="{DD60C793-9187-4F79-B09F-925A7DD4F84E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8720F838-B6EE-4F7A-B8B4-F3CD62437A7D}" type="pres">
      <dgm:prSet presAssocID="{23953045-7CBF-4D0C-9972-C53ED1A4272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d-ID"/>
        </a:p>
      </dgm:t>
    </dgm:pt>
    <dgm:pt modelId="{73736AF4-6C0C-4677-A9BF-2FBB92A927E2}" type="pres">
      <dgm:prSet presAssocID="{23953045-7CBF-4D0C-9972-C53ED1A4272D}" presName="Name1" presStyleCnt="0"/>
      <dgm:spPr/>
      <dgm:t>
        <a:bodyPr/>
        <a:lstStyle/>
        <a:p>
          <a:endParaRPr lang="id-ID"/>
        </a:p>
      </dgm:t>
    </dgm:pt>
    <dgm:pt modelId="{B38B5A62-0351-420E-987D-D57E406F3BC1}" type="pres">
      <dgm:prSet presAssocID="{23953045-7CBF-4D0C-9972-C53ED1A4272D}" presName="cycle" presStyleCnt="0"/>
      <dgm:spPr/>
      <dgm:t>
        <a:bodyPr/>
        <a:lstStyle/>
        <a:p>
          <a:endParaRPr lang="id-ID"/>
        </a:p>
      </dgm:t>
    </dgm:pt>
    <dgm:pt modelId="{628C1813-F874-4746-B0D2-96310447D22E}" type="pres">
      <dgm:prSet presAssocID="{23953045-7CBF-4D0C-9972-C53ED1A4272D}" presName="srcNode" presStyleLbl="node1" presStyleIdx="0" presStyleCnt="6"/>
      <dgm:spPr/>
      <dgm:t>
        <a:bodyPr/>
        <a:lstStyle/>
        <a:p>
          <a:endParaRPr lang="id-ID"/>
        </a:p>
      </dgm:t>
    </dgm:pt>
    <dgm:pt modelId="{488149A2-0211-4229-9405-8521A8EEB515}" type="pres">
      <dgm:prSet presAssocID="{23953045-7CBF-4D0C-9972-C53ED1A4272D}" presName="conn" presStyleLbl="parChTrans1D2" presStyleIdx="0" presStyleCnt="1"/>
      <dgm:spPr/>
      <dgm:t>
        <a:bodyPr/>
        <a:lstStyle/>
        <a:p>
          <a:endParaRPr lang="id-ID"/>
        </a:p>
      </dgm:t>
    </dgm:pt>
    <dgm:pt modelId="{7C199C7B-4FF0-4F35-8958-BDEFDC1A57B0}" type="pres">
      <dgm:prSet presAssocID="{23953045-7CBF-4D0C-9972-C53ED1A4272D}" presName="extraNode" presStyleLbl="node1" presStyleIdx="0" presStyleCnt="6"/>
      <dgm:spPr/>
      <dgm:t>
        <a:bodyPr/>
        <a:lstStyle/>
        <a:p>
          <a:endParaRPr lang="id-ID"/>
        </a:p>
      </dgm:t>
    </dgm:pt>
    <dgm:pt modelId="{87C9A74B-4D19-4A47-B9C2-8416AD4B8CC8}" type="pres">
      <dgm:prSet presAssocID="{23953045-7CBF-4D0C-9972-C53ED1A4272D}" presName="dstNode" presStyleLbl="node1" presStyleIdx="0" presStyleCnt="6"/>
      <dgm:spPr/>
      <dgm:t>
        <a:bodyPr/>
        <a:lstStyle/>
        <a:p>
          <a:endParaRPr lang="id-ID"/>
        </a:p>
      </dgm:t>
    </dgm:pt>
    <dgm:pt modelId="{0FCF8F3B-15A2-455F-AB3D-7283E7D1796F}" type="pres">
      <dgm:prSet presAssocID="{A0078C73-8DF2-4AAD-81D3-6E9524DBD76E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919B94B-DE14-4648-8B59-4875ECC664E5}" type="pres">
      <dgm:prSet presAssocID="{A0078C73-8DF2-4AAD-81D3-6E9524DBD76E}" presName="accent_1" presStyleCnt="0"/>
      <dgm:spPr/>
      <dgm:t>
        <a:bodyPr/>
        <a:lstStyle/>
        <a:p>
          <a:endParaRPr lang="id-ID"/>
        </a:p>
      </dgm:t>
    </dgm:pt>
    <dgm:pt modelId="{47AAAD3A-106F-4C4F-B04D-2E39B7CE84DA}" type="pres">
      <dgm:prSet presAssocID="{A0078C73-8DF2-4AAD-81D3-6E9524DBD76E}" presName="accentRepeatNode" presStyleLbl="solidFgAcc1" presStyleIdx="0" presStyleCnt="6"/>
      <dgm:spPr/>
      <dgm:t>
        <a:bodyPr/>
        <a:lstStyle/>
        <a:p>
          <a:endParaRPr lang="id-ID"/>
        </a:p>
      </dgm:t>
    </dgm:pt>
    <dgm:pt modelId="{75DA43FB-0DA5-439E-A47D-CFD3213BEDAF}" type="pres">
      <dgm:prSet presAssocID="{7CB820EE-31B3-47A2-806F-4BAC776AC1C7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6C90DE0-F1E8-4A99-9071-E01C627C6E40}" type="pres">
      <dgm:prSet presAssocID="{7CB820EE-31B3-47A2-806F-4BAC776AC1C7}" presName="accent_2" presStyleCnt="0"/>
      <dgm:spPr/>
      <dgm:t>
        <a:bodyPr/>
        <a:lstStyle/>
        <a:p>
          <a:endParaRPr lang="id-ID"/>
        </a:p>
      </dgm:t>
    </dgm:pt>
    <dgm:pt modelId="{9BA6D971-0F7C-4B30-B870-52C985EDB1F8}" type="pres">
      <dgm:prSet presAssocID="{7CB820EE-31B3-47A2-806F-4BAC776AC1C7}" presName="accentRepeatNode" presStyleLbl="solidFgAcc1" presStyleIdx="1" presStyleCnt="6"/>
      <dgm:spPr/>
      <dgm:t>
        <a:bodyPr/>
        <a:lstStyle/>
        <a:p>
          <a:endParaRPr lang="id-ID"/>
        </a:p>
      </dgm:t>
    </dgm:pt>
    <dgm:pt modelId="{AA272FE6-FA0E-4C79-AA21-A3D292603394}" type="pres">
      <dgm:prSet presAssocID="{38FE3923-6E26-4C1E-AD6B-9A27D0FAB8AB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A1AA0C1-A292-485D-B694-411539DA50C8}" type="pres">
      <dgm:prSet presAssocID="{38FE3923-6E26-4C1E-AD6B-9A27D0FAB8AB}" presName="accent_3" presStyleCnt="0"/>
      <dgm:spPr/>
      <dgm:t>
        <a:bodyPr/>
        <a:lstStyle/>
        <a:p>
          <a:endParaRPr lang="en-GB"/>
        </a:p>
      </dgm:t>
    </dgm:pt>
    <dgm:pt modelId="{6F93116D-FFA4-449C-83F8-874B36EC4623}" type="pres">
      <dgm:prSet presAssocID="{38FE3923-6E26-4C1E-AD6B-9A27D0FAB8AB}" presName="accentRepeatNode" presStyleLbl="solidFgAcc1" presStyleIdx="2" presStyleCnt="6"/>
      <dgm:spPr/>
      <dgm:t>
        <a:bodyPr/>
        <a:lstStyle/>
        <a:p>
          <a:endParaRPr lang="en-GB"/>
        </a:p>
      </dgm:t>
    </dgm:pt>
    <dgm:pt modelId="{4BE4B6F8-5214-460A-880C-F1064C4619AC}" type="pres">
      <dgm:prSet presAssocID="{21AFCE07-6922-402B-9D8D-BC26C0A9F78A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FC50728-B1F9-461E-8A39-A5520930A7CB}" type="pres">
      <dgm:prSet presAssocID="{21AFCE07-6922-402B-9D8D-BC26C0A9F78A}" presName="accent_4" presStyleCnt="0"/>
      <dgm:spPr/>
      <dgm:t>
        <a:bodyPr/>
        <a:lstStyle/>
        <a:p>
          <a:endParaRPr lang="en-GB"/>
        </a:p>
      </dgm:t>
    </dgm:pt>
    <dgm:pt modelId="{54A7CC65-00E9-434D-B8AA-57B51A06A7B8}" type="pres">
      <dgm:prSet presAssocID="{21AFCE07-6922-402B-9D8D-BC26C0A9F78A}" presName="accentRepeatNode" presStyleLbl="solidFgAcc1" presStyleIdx="3" presStyleCnt="6"/>
      <dgm:spPr/>
      <dgm:t>
        <a:bodyPr/>
        <a:lstStyle/>
        <a:p>
          <a:endParaRPr lang="id-ID"/>
        </a:p>
      </dgm:t>
    </dgm:pt>
    <dgm:pt modelId="{7703B2F2-B339-46F5-AB41-D37EA23D1DFB}" type="pres">
      <dgm:prSet presAssocID="{C85F53FA-C624-4C3B-84CB-A1DF456BA349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9FA49A7-F3A9-44B7-A89E-F420F8B96FA9}" type="pres">
      <dgm:prSet presAssocID="{C85F53FA-C624-4C3B-84CB-A1DF456BA349}" presName="accent_5" presStyleCnt="0"/>
      <dgm:spPr/>
      <dgm:t>
        <a:bodyPr/>
        <a:lstStyle/>
        <a:p>
          <a:endParaRPr lang="en-GB"/>
        </a:p>
      </dgm:t>
    </dgm:pt>
    <dgm:pt modelId="{42300FAE-9871-4031-9E08-6C9918D9367E}" type="pres">
      <dgm:prSet presAssocID="{C85F53FA-C624-4C3B-84CB-A1DF456BA349}" presName="accentRepeatNode" presStyleLbl="solidFgAcc1" presStyleIdx="4" presStyleCnt="6"/>
      <dgm:spPr/>
      <dgm:t>
        <a:bodyPr/>
        <a:lstStyle/>
        <a:p>
          <a:endParaRPr lang="id-ID"/>
        </a:p>
      </dgm:t>
    </dgm:pt>
    <dgm:pt modelId="{6575E908-9A9F-4C7D-A83C-5AD3BC3F99E6}" type="pres">
      <dgm:prSet presAssocID="{3F1FB31D-B86D-4D22-8FDF-95A1DA963B92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4313E08-35CD-465E-99A4-675D18491E9A}" type="pres">
      <dgm:prSet presAssocID="{3F1FB31D-B86D-4D22-8FDF-95A1DA963B92}" presName="accent_6" presStyleCnt="0"/>
      <dgm:spPr/>
      <dgm:t>
        <a:bodyPr/>
        <a:lstStyle/>
        <a:p>
          <a:endParaRPr lang="en-GB"/>
        </a:p>
      </dgm:t>
    </dgm:pt>
    <dgm:pt modelId="{8647CBD5-1F0F-4AB7-A023-1ED5E62ECF37}" type="pres">
      <dgm:prSet presAssocID="{3F1FB31D-B86D-4D22-8FDF-95A1DA963B92}" presName="accentRepeatNode" presStyleLbl="solidFgAcc1" presStyleIdx="5" presStyleCnt="6"/>
      <dgm:spPr/>
      <dgm:t>
        <a:bodyPr/>
        <a:lstStyle/>
        <a:p>
          <a:endParaRPr lang="id-ID"/>
        </a:p>
      </dgm:t>
    </dgm:pt>
  </dgm:ptLst>
  <dgm:cxnLst>
    <dgm:cxn modelId="{8B4953D9-77BD-4A9A-9AF4-103C51D2A68B}" srcId="{23953045-7CBF-4D0C-9972-C53ED1A4272D}" destId="{3F1FB31D-B86D-4D22-8FDF-95A1DA963B92}" srcOrd="5" destOrd="0" parTransId="{AF7CCD4D-3C69-408F-AB00-1544781C1C6D}" sibTransId="{B128FA8D-0D4F-4A3F-9377-80A82FA65BD0}"/>
    <dgm:cxn modelId="{E6B9C783-D45D-4550-BCE8-08EEA34E1379}" srcId="{23953045-7CBF-4D0C-9972-C53ED1A4272D}" destId="{7CB820EE-31B3-47A2-806F-4BAC776AC1C7}" srcOrd="1" destOrd="0" parTransId="{4F1AA769-C132-4069-92FD-C19C8CDD624D}" sibTransId="{D388E870-1B91-4F0F-B1C9-90F5460F59DF}"/>
    <dgm:cxn modelId="{D85D8CBA-55AE-49C4-ACF3-9469385295C0}" type="presOf" srcId="{21AFCE07-6922-402B-9D8D-BC26C0A9F78A}" destId="{4BE4B6F8-5214-460A-880C-F1064C4619AC}" srcOrd="0" destOrd="0" presId="urn:microsoft.com/office/officeart/2008/layout/VerticalCurvedList"/>
    <dgm:cxn modelId="{B164E878-FBCD-451B-BDA0-27B622487FEA}" type="presOf" srcId="{38FE3923-6E26-4C1E-AD6B-9A27D0FAB8AB}" destId="{AA272FE6-FA0E-4C79-AA21-A3D292603394}" srcOrd="0" destOrd="0" presId="urn:microsoft.com/office/officeart/2008/layout/VerticalCurvedList"/>
    <dgm:cxn modelId="{3FA8D337-B10D-4DC4-8BE9-A2AA0CF21B5D}" type="presOf" srcId="{A0078C73-8DF2-4AAD-81D3-6E9524DBD76E}" destId="{0FCF8F3B-15A2-455F-AB3D-7283E7D1796F}" srcOrd="0" destOrd="0" presId="urn:microsoft.com/office/officeart/2008/layout/VerticalCurvedList"/>
    <dgm:cxn modelId="{78E8BA29-7288-4527-A33B-A09B544A203A}" srcId="{23953045-7CBF-4D0C-9972-C53ED1A4272D}" destId="{21AFCE07-6922-402B-9D8D-BC26C0A9F78A}" srcOrd="3" destOrd="0" parTransId="{4045E9A6-5CC7-4FC7-89A2-477CEFB01A18}" sibTransId="{3E35D96D-BE29-42B3-8B61-C961801A0C09}"/>
    <dgm:cxn modelId="{9ECC97B1-C6EB-4C33-817A-371708C7AF97}" type="presOf" srcId="{23953045-7CBF-4D0C-9972-C53ED1A4272D}" destId="{8720F838-B6EE-4F7A-B8B4-F3CD62437A7D}" srcOrd="0" destOrd="0" presId="urn:microsoft.com/office/officeart/2008/layout/VerticalCurvedList"/>
    <dgm:cxn modelId="{8745F172-1290-4299-B747-67AE2513B01D}" type="presOf" srcId="{3F1FB31D-B86D-4D22-8FDF-95A1DA963B92}" destId="{6575E908-9A9F-4C7D-A83C-5AD3BC3F99E6}" srcOrd="0" destOrd="0" presId="urn:microsoft.com/office/officeart/2008/layout/VerticalCurvedList"/>
    <dgm:cxn modelId="{63E79FB0-332D-4D50-8177-A555CEAE9977}" type="presOf" srcId="{7CB820EE-31B3-47A2-806F-4BAC776AC1C7}" destId="{75DA43FB-0DA5-439E-A47D-CFD3213BEDAF}" srcOrd="0" destOrd="0" presId="urn:microsoft.com/office/officeart/2008/layout/VerticalCurvedList"/>
    <dgm:cxn modelId="{B4BE09AE-567C-4E4F-85A0-5212FF6E55FA}" type="presOf" srcId="{C85F53FA-C624-4C3B-84CB-A1DF456BA349}" destId="{7703B2F2-B339-46F5-AB41-D37EA23D1DFB}" srcOrd="0" destOrd="0" presId="urn:microsoft.com/office/officeart/2008/layout/VerticalCurvedList"/>
    <dgm:cxn modelId="{5166C84D-30B2-48EA-87DD-3A2587CECCA1}" srcId="{23953045-7CBF-4D0C-9972-C53ED1A4272D}" destId="{C85F53FA-C624-4C3B-84CB-A1DF456BA349}" srcOrd="4" destOrd="0" parTransId="{E3BF47AF-EBA3-4320-902F-8B0CFEC10D62}" sibTransId="{2511FDA8-37CD-4157-A0BD-3B68BB15BCBE}"/>
    <dgm:cxn modelId="{C38EA676-7FB0-4DDB-98F6-BA103A4CBF0A}" srcId="{23953045-7CBF-4D0C-9972-C53ED1A4272D}" destId="{A0078C73-8DF2-4AAD-81D3-6E9524DBD76E}" srcOrd="0" destOrd="0" parTransId="{266D945D-369A-4AE2-9720-FD74897E2509}" sibTransId="{B3CE0BB9-522E-470A-BAA4-F5AA11D9F9F2}"/>
    <dgm:cxn modelId="{6420DCFB-EA7B-4E1A-8B41-AEA0F85E4B6D}" type="presOf" srcId="{B3CE0BB9-522E-470A-BAA4-F5AA11D9F9F2}" destId="{488149A2-0211-4229-9405-8521A8EEB515}" srcOrd="0" destOrd="0" presId="urn:microsoft.com/office/officeart/2008/layout/VerticalCurvedList"/>
    <dgm:cxn modelId="{DD60C793-9187-4F79-B09F-925A7DD4F84E}" srcId="{23953045-7CBF-4D0C-9972-C53ED1A4272D}" destId="{38FE3923-6E26-4C1E-AD6B-9A27D0FAB8AB}" srcOrd="2" destOrd="0" parTransId="{12445DDA-BDA4-4666-A7DC-91082DAE9A52}" sibTransId="{CFD08DE7-CABE-451E-A573-17D70ACF1F43}"/>
    <dgm:cxn modelId="{BD11E460-AD1A-42A8-BB4E-E20B4F4D51BC}" type="presParOf" srcId="{8720F838-B6EE-4F7A-B8B4-F3CD62437A7D}" destId="{73736AF4-6C0C-4677-A9BF-2FBB92A927E2}" srcOrd="0" destOrd="0" presId="urn:microsoft.com/office/officeart/2008/layout/VerticalCurvedList"/>
    <dgm:cxn modelId="{C4477FF5-F4D4-446A-AE03-9AF4148FEBB0}" type="presParOf" srcId="{73736AF4-6C0C-4677-A9BF-2FBB92A927E2}" destId="{B38B5A62-0351-420E-987D-D57E406F3BC1}" srcOrd="0" destOrd="0" presId="urn:microsoft.com/office/officeart/2008/layout/VerticalCurvedList"/>
    <dgm:cxn modelId="{9CB447CF-2A3B-49EA-AADF-9DA537920267}" type="presParOf" srcId="{B38B5A62-0351-420E-987D-D57E406F3BC1}" destId="{628C1813-F874-4746-B0D2-96310447D22E}" srcOrd="0" destOrd="0" presId="urn:microsoft.com/office/officeart/2008/layout/VerticalCurvedList"/>
    <dgm:cxn modelId="{1241E6A2-86CF-4B35-A72C-358374FAB1C9}" type="presParOf" srcId="{B38B5A62-0351-420E-987D-D57E406F3BC1}" destId="{488149A2-0211-4229-9405-8521A8EEB515}" srcOrd="1" destOrd="0" presId="urn:microsoft.com/office/officeart/2008/layout/VerticalCurvedList"/>
    <dgm:cxn modelId="{820BBE7D-18AC-48A5-A38F-DC8EEB6F85F9}" type="presParOf" srcId="{B38B5A62-0351-420E-987D-D57E406F3BC1}" destId="{7C199C7B-4FF0-4F35-8958-BDEFDC1A57B0}" srcOrd="2" destOrd="0" presId="urn:microsoft.com/office/officeart/2008/layout/VerticalCurvedList"/>
    <dgm:cxn modelId="{31C7712A-14CE-45F0-96AF-8095A69E7994}" type="presParOf" srcId="{B38B5A62-0351-420E-987D-D57E406F3BC1}" destId="{87C9A74B-4D19-4A47-B9C2-8416AD4B8CC8}" srcOrd="3" destOrd="0" presId="urn:microsoft.com/office/officeart/2008/layout/VerticalCurvedList"/>
    <dgm:cxn modelId="{61DB2E4B-3D24-420C-BC97-92F6201D4DE7}" type="presParOf" srcId="{73736AF4-6C0C-4677-A9BF-2FBB92A927E2}" destId="{0FCF8F3B-15A2-455F-AB3D-7283E7D1796F}" srcOrd="1" destOrd="0" presId="urn:microsoft.com/office/officeart/2008/layout/VerticalCurvedList"/>
    <dgm:cxn modelId="{61B9EE2A-D1EA-4E74-B639-BABB8C07E55F}" type="presParOf" srcId="{73736AF4-6C0C-4677-A9BF-2FBB92A927E2}" destId="{8919B94B-DE14-4648-8B59-4875ECC664E5}" srcOrd="2" destOrd="0" presId="urn:microsoft.com/office/officeart/2008/layout/VerticalCurvedList"/>
    <dgm:cxn modelId="{6FBF9321-6879-4C28-98B1-2DD17D0823B8}" type="presParOf" srcId="{8919B94B-DE14-4648-8B59-4875ECC664E5}" destId="{47AAAD3A-106F-4C4F-B04D-2E39B7CE84DA}" srcOrd="0" destOrd="0" presId="urn:microsoft.com/office/officeart/2008/layout/VerticalCurvedList"/>
    <dgm:cxn modelId="{1EECD846-8903-484D-B94F-0F1E2C8DB2EE}" type="presParOf" srcId="{73736AF4-6C0C-4677-A9BF-2FBB92A927E2}" destId="{75DA43FB-0DA5-439E-A47D-CFD3213BEDAF}" srcOrd="3" destOrd="0" presId="urn:microsoft.com/office/officeart/2008/layout/VerticalCurvedList"/>
    <dgm:cxn modelId="{7547683C-F819-4CA6-B995-03BADD891970}" type="presParOf" srcId="{73736AF4-6C0C-4677-A9BF-2FBB92A927E2}" destId="{C6C90DE0-F1E8-4A99-9071-E01C627C6E40}" srcOrd="4" destOrd="0" presId="urn:microsoft.com/office/officeart/2008/layout/VerticalCurvedList"/>
    <dgm:cxn modelId="{BA7D0421-3735-44A6-B21C-EA6BFF7DA2B2}" type="presParOf" srcId="{C6C90DE0-F1E8-4A99-9071-E01C627C6E40}" destId="{9BA6D971-0F7C-4B30-B870-52C985EDB1F8}" srcOrd="0" destOrd="0" presId="urn:microsoft.com/office/officeart/2008/layout/VerticalCurvedList"/>
    <dgm:cxn modelId="{E7F8AECF-1E26-49B3-BC48-04CE21E68972}" type="presParOf" srcId="{73736AF4-6C0C-4677-A9BF-2FBB92A927E2}" destId="{AA272FE6-FA0E-4C79-AA21-A3D292603394}" srcOrd="5" destOrd="0" presId="urn:microsoft.com/office/officeart/2008/layout/VerticalCurvedList"/>
    <dgm:cxn modelId="{8DB2223D-5F75-4EB6-BBD0-E81BFF940F89}" type="presParOf" srcId="{73736AF4-6C0C-4677-A9BF-2FBB92A927E2}" destId="{8A1AA0C1-A292-485D-B694-411539DA50C8}" srcOrd="6" destOrd="0" presId="urn:microsoft.com/office/officeart/2008/layout/VerticalCurvedList"/>
    <dgm:cxn modelId="{398E198B-F067-4840-9F0D-EE94C7E11759}" type="presParOf" srcId="{8A1AA0C1-A292-485D-B694-411539DA50C8}" destId="{6F93116D-FFA4-449C-83F8-874B36EC4623}" srcOrd="0" destOrd="0" presId="urn:microsoft.com/office/officeart/2008/layout/VerticalCurvedList"/>
    <dgm:cxn modelId="{8366B068-7A96-434E-80B4-1C6F8464A62B}" type="presParOf" srcId="{73736AF4-6C0C-4677-A9BF-2FBB92A927E2}" destId="{4BE4B6F8-5214-460A-880C-F1064C4619AC}" srcOrd="7" destOrd="0" presId="urn:microsoft.com/office/officeart/2008/layout/VerticalCurvedList"/>
    <dgm:cxn modelId="{0DD1F6EA-C998-4DD3-B4C6-21723C5AD8DF}" type="presParOf" srcId="{73736AF4-6C0C-4677-A9BF-2FBB92A927E2}" destId="{6FC50728-B1F9-461E-8A39-A5520930A7CB}" srcOrd="8" destOrd="0" presId="urn:microsoft.com/office/officeart/2008/layout/VerticalCurvedList"/>
    <dgm:cxn modelId="{2072C283-31A6-4481-8D9A-99E1EF594DED}" type="presParOf" srcId="{6FC50728-B1F9-461E-8A39-A5520930A7CB}" destId="{54A7CC65-00E9-434D-B8AA-57B51A06A7B8}" srcOrd="0" destOrd="0" presId="urn:microsoft.com/office/officeart/2008/layout/VerticalCurvedList"/>
    <dgm:cxn modelId="{CE7E0832-B65A-437B-AA91-25A4F0315C1A}" type="presParOf" srcId="{73736AF4-6C0C-4677-A9BF-2FBB92A927E2}" destId="{7703B2F2-B339-46F5-AB41-D37EA23D1DFB}" srcOrd="9" destOrd="0" presId="urn:microsoft.com/office/officeart/2008/layout/VerticalCurvedList"/>
    <dgm:cxn modelId="{4269F9EF-159D-44F4-9CE0-BF9D5D62ABCD}" type="presParOf" srcId="{73736AF4-6C0C-4677-A9BF-2FBB92A927E2}" destId="{19FA49A7-F3A9-44B7-A89E-F420F8B96FA9}" srcOrd="10" destOrd="0" presId="urn:microsoft.com/office/officeart/2008/layout/VerticalCurvedList"/>
    <dgm:cxn modelId="{79081A44-3F5C-4628-805B-54BFD1634B7E}" type="presParOf" srcId="{19FA49A7-F3A9-44B7-A89E-F420F8B96FA9}" destId="{42300FAE-9871-4031-9E08-6C9918D9367E}" srcOrd="0" destOrd="0" presId="urn:microsoft.com/office/officeart/2008/layout/VerticalCurvedList"/>
    <dgm:cxn modelId="{45E56504-E119-4697-82BB-E192FD101A23}" type="presParOf" srcId="{73736AF4-6C0C-4677-A9BF-2FBB92A927E2}" destId="{6575E908-9A9F-4C7D-A83C-5AD3BC3F99E6}" srcOrd="11" destOrd="0" presId="urn:microsoft.com/office/officeart/2008/layout/VerticalCurvedList"/>
    <dgm:cxn modelId="{3699E9A5-EAC5-491C-B793-9EF27C5AD058}" type="presParOf" srcId="{73736AF4-6C0C-4677-A9BF-2FBB92A927E2}" destId="{64313E08-35CD-465E-99A4-675D18491E9A}" srcOrd="12" destOrd="0" presId="urn:microsoft.com/office/officeart/2008/layout/VerticalCurvedList"/>
    <dgm:cxn modelId="{304F3CA4-C507-498F-8017-A40814709623}" type="presParOf" srcId="{64313E08-35CD-465E-99A4-675D18491E9A}" destId="{8647CBD5-1F0F-4AB7-A023-1ED5E62ECF3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CDF6F-B957-48E9-AD14-175DBD1DCB02}">
      <dsp:nvSpPr>
        <dsp:cNvPr id="0" name=""/>
        <dsp:cNvSpPr/>
      </dsp:nvSpPr>
      <dsp:spPr>
        <a:xfrm>
          <a:off x="1730938" y="98"/>
          <a:ext cx="2593239" cy="13127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err="1" smtClean="0">
              <a:solidFill>
                <a:schemeClr val="accent5"/>
              </a:solidFill>
              <a:latin typeface="Century Gothic" panose="020B0502020202020204" pitchFamily="34" charset="0"/>
            </a:rPr>
            <a:t>Sistem</a:t>
          </a:r>
          <a:r>
            <a:rPr lang="en-US" sz="1400" b="1" kern="1200" dirty="0" smtClean="0">
              <a:solidFill>
                <a:schemeClr val="accent5"/>
              </a:solidFill>
              <a:latin typeface="Century Gothic" panose="020B0502020202020204" pitchFamily="34" charset="0"/>
            </a:rPr>
            <a:t> On-Site</a:t>
          </a:r>
          <a:endParaRPr lang="en-US" sz="1400" b="1" kern="1200" dirty="0">
            <a:solidFill>
              <a:schemeClr val="accent5"/>
            </a:solidFill>
            <a:latin typeface="Century Gothic" panose="020B0502020202020204" pitchFamily="34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err="1" smtClean="0">
              <a:latin typeface="Century Gothic" panose="020B0502020202020204" pitchFamily="34" charset="0"/>
            </a:rPr>
            <a:t>Tangki</a:t>
          </a:r>
          <a:r>
            <a:rPr lang="en-US" sz="1200" b="1" kern="1200" dirty="0" smtClean="0">
              <a:latin typeface="Century Gothic" panose="020B0502020202020204" pitchFamily="34" charset="0"/>
            </a:rPr>
            <a:t> Septic Individual</a:t>
          </a:r>
          <a:endParaRPr lang="en-US" sz="400" b="1" kern="1200" dirty="0" smtClean="0">
            <a:latin typeface="Century Gothic" panose="020B0502020202020204" pitchFamily="34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err="1" smtClean="0">
              <a:latin typeface="Century Gothic" panose="020B0502020202020204" pitchFamily="34" charset="0"/>
            </a:rPr>
            <a:t>Tangki</a:t>
          </a:r>
          <a:r>
            <a:rPr lang="en-US" sz="1200" b="1" kern="1200" dirty="0" smtClean="0">
              <a:latin typeface="Century Gothic" panose="020B0502020202020204" pitchFamily="34" charset="0"/>
            </a:rPr>
            <a:t> Septic </a:t>
          </a:r>
          <a:r>
            <a:rPr lang="en-US" sz="1200" b="1" kern="1200" dirty="0" err="1" smtClean="0">
              <a:latin typeface="Century Gothic" panose="020B0502020202020204" pitchFamily="34" charset="0"/>
            </a:rPr>
            <a:t>Komunal</a:t>
          </a:r>
          <a:endParaRPr lang="en-US" sz="1200" b="1" kern="1200" dirty="0" smtClean="0">
            <a:latin typeface="Century Gothic" panose="020B0502020202020204" pitchFamily="34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latin typeface="Century Gothic" panose="020B0502020202020204" pitchFamily="34" charset="0"/>
            </a:rPr>
            <a:t>IPLT</a:t>
          </a:r>
        </a:p>
      </dsp:txBody>
      <dsp:txXfrm>
        <a:off x="1730938" y="164190"/>
        <a:ext cx="2100965" cy="984549"/>
      </dsp:txXfrm>
    </dsp:sp>
    <dsp:sp modelId="{3107B6FD-0D10-4730-9593-9F7F70819477}">
      <dsp:nvSpPr>
        <dsp:cNvPr id="0" name=""/>
        <dsp:cNvSpPr/>
      </dsp:nvSpPr>
      <dsp:spPr>
        <a:xfrm>
          <a:off x="2112" y="145168"/>
          <a:ext cx="1728826" cy="102259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b="1" kern="1200" dirty="0" smtClean="0">
              <a:latin typeface="Century Gothic" pitchFamily="34" charset="0"/>
            </a:rPr>
            <a:t>90% - 95%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b="1" kern="1200" dirty="0" smtClean="0">
              <a:latin typeface="Century Gothic" pitchFamily="34" charset="0"/>
            </a:rPr>
            <a:t>(</a:t>
          </a:r>
          <a:r>
            <a:rPr lang="en-US" altLang="en-US" sz="1600" b="1" kern="1200" dirty="0" err="1" smtClean="0">
              <a:latin typeface="Century Gothic" pitchFamily="34" charset="0"/>
            </a:rPr>
            <a:t>Perkotaan</a:t>
          </a:r>
          <a:r>
            <a:rPr lang="en-US" altLang="en-US" sz="1600" b="1" kern="1200" dirty="0" smtClean="0">
              <a:latin typeface="Century Gothic" pitchFamily="34" charset="0"/>
            </a:rPr>
            <a:t> </a:t>
          </a:r>
          <a:r>
            <a:rPr lang="en-US" altLang="en-US" sz="1600" b="1" kern="1200" dirty="0" err="1" smtClean="0">
              <a:latin typeface="Century Gothic" pitchFamily="34" charset="0"/>
            </a:rPr>
            <a:t>dan</a:t>
          </a:r>
          <a:r>
            <a:rPr lang="en-US" altLang="en-US" sz="1600" b="1" kern="1200" dirty="0" smtClean="0">
              <a:latin typeface="Century Gothic" pitchFamily="34" charset="0"/>
            </a:rPr>
            <a:t> </a:t>
          </a:r>
          <a:r>
            <a:rPr lang="en-US" altLang="en-US" sz="1600" b="1" kern="1200" dirty="0" err="1" smtClean="0">
              <a:latin typeface="Century Gothic" pitchFamily="34" charset="0"/>
            </a:rPr>
            <a:t>Pedesaan</a:t>
          </a:r>
          <a:r>
            <a:rPr lang="en-US" altLang="en-US" sz="1600" b="1" kern="1200" dirty="0" smtClean="0">
              <a:latin typeface="Century Gothic" pitchFamily="34" charset="0"/>
            </a:rPr>
            <a:t>)</a:t>
          </a:r>
          <a:endParaRPr lang="en-US" sz="1600" kern="1200" dirty="0"/>
        </a:p>
      </dsp:txBody>
      <dsp:txXfrm>
        <a:off x="52031" y="195087"/>
        <a:ext cx="1628988" cy="922754"/>
      </dsp:txXfrm>
    </dsp:sp>
    <dsp:sp modelId="{41818972-4810-48AE-B988-978AC671C434}">
      <dsp:nvSpPr>
        <dsp:cNvPr id="0" name=""/>
        <dsp:cNvSpPr/>
      </dsp:nvSpPr>
      <dsp:spPr>
        <a:xfrm>
          <a:off x="1730938" y="1415090"/>
          <a:ext cx="2593239" cy="13959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err="1" smtClean="0">
              <a:solidFill>
                <a:srgbClr val="FF0000"/>
              </a:solidFill>
              <a:latin typeface="Century Gothic" panose="020B0502020202020204" pitchFamily="34" charset="0"/>
            </a:rPr>
            <a:t>Sistem</a:t>
          </a:r>
          <a:r>
            <a:rPr lang="en-US" sz="1600" b="1" kern="1200" dirty="0" smtClean="0">
              <a:solidFill>
                <a:srgbClr val="FF0000"/>
              </a:solidFill>
              <a:latin typeface="Century Gothic" panose="020B0502020202020204" pitchFamily="34" charset="0"/>
            </a:rPr>
            <a:t> Off-Site</a:t>
          </a:r>
          <a:endParaRPr lang="en-US" sz="1600" b="1" kern="1200" dirty="0">
            <a:solidFill>
              <a:srgbClr val="FF0000"/>
            </a:solidFill>
            <a:latin typeface="Century Gothic" panose="020B0502020202020204" pitchFamily="34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latin typeface="Century Gothic" panose="020B0502020202020204" pitchFamily="34" charset="0"/>
            </a:rPr>
            <a:t>IPAL </a:t>
          </a:r>
          <a:r>
            <a:rPr lang="en-US" sz="1200" b="1" kern="1200" dirty="0" err="1" smtClean="0">
              <a:latin typeface="Century Gothic" panose="020B0502020202020204" pitchFamily="34" charset="0"/>
            </a:rPr>
            <a:t>Komunal</a:t>
          </a:r>
          <a:endParaRPr lang="en-US" sz="1200" b="1" kern="1200" dirty="0" smtClean="0">
            <a:latin typeface="Century Gothic" panose="020B0502020202020204" pitchFamily="34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latin typeface="Century Gothic" panose="020B0502020202020204" pitchFamily="34" charset="0"/>
            </a:rPr>
            <a:t>IPAL </a:t>
          </a:r>
          <a:r>
            <a:rPr lang="en-US" sz="1200" b="1" kern="1200" dirty="0" err="1" smtClean="0">
              <a:latin typeface="Century Gothic" panose="020B0502020202020204" pitchFamily="34" charset="0"/>
            </a:rPr>
            <a:t>Kawasan</a:t>
          </a:r>
          <a:endParaRPr lang="en-US" sz="1200" b="1" kern="1200" dirty="0" smtClean="0">
            <a:latin typeface="Century Gothic" panose="020B0502020202020204" pitchFamily="34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latin typeface="Century Gothic" panose="020B0502020202020204" pitchFamily="34" charset="0"/>
            </a:rPr>
            <a:t>IPAL </a:t>
          </a:r>
          <a:r>
            <a:rPr lang="en-US" sz="1200" b="1" kern="1200" dirty="0" err="1" smtClean="0">
              <a:latin typeface="Century Gothic" panose="020B0502020202020204" pitchFamily="34" charset="0"/>
            </a:rPr>
            <a:t>Skala</a:t>
          </a:r>
          <a:r>
            <a:rPr lang="en-US" sz="1200" b="1" kern="1200" dirty="0" smtClean="0">
              <a:latin typeface="Century Gothic" panose="020B0502020202020204" pitchFamily="34" charset="0"/>
            </a:rPr>
            <a:t> Kota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latin typeface="Century Gothic" panose="020B0502020202020204" pitchFamily="34" charset="0"/>
            </a:rPr>
            <a:t>IPAL Regional</a:t>
          </a:r>
        </a:p>
      </dsp:txBody>
      <dsp:txXfrm>
        <a:off x="1730938" y="1589579"/>
        <a:ext cx="2069773" cy="1046931"/>
      </dsp:txXfrm>
    </dsp:sp>
    <dsp:sp modelId="{1E0E7D78-55B4-4D2B-A0B2-C6F7D32BBB96}">
      <dsp:nvSpPr>
        <dsp:cNvPr id="0" name=""/>
        <dsp:cNvSpPr/>
      </dsp:nvSpPr>
      <dsp:spPr>
        <a:xfrm>
          <a:off x="2112" y="1601749"/>
          <a:ext cx="1728826" cy="102259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b="1" kern="1200" dirty="0" smtClean="0">
              <a:latin typeface="Century Gothic" pitchFamily="34" charset="0"/>
            </a:rPr>
            <a:t>10% - 5%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b="1" kern="1200" dirty="0" smtClean="0">
              <a:latin typeface="Century Gothic" pitchFamily="34" charset="0"/>
            </a:rPr>
            <a:t>(</a:t>
          </a:r>
          <a:r>
            <a:rPr lang="en-US" altLang="en-US" sz="1600" b="1" kern="1200" dirty="0" err="1" smtClean="0">
              <a:latin typeface="Century Gothic" pitchFamily="34" charset="0"/>
            </a:rPr>
            <a:t>Perkotaan</a:t>
          </a:r>
          <a:r>
            <a:rPr lang="en-US" altLang="en-US" sz="1600" b="1" kern="1200" dirty="0" smtClean="0">
              <a:latin typeface="Century Gothic" pitchFamily="34" charset="0"/>
            </a:rPr>
            <a:t>)</a:t>
          </a:r>
          <a:endParaRPr lang="en-US" sz="1600" kern="1200" dirty="0"/>
        </a:p>
      </dsp:txBody>
      <dsp:txXfrm>
        <a:off x="52031" y="1651668"/>
        <a:ext cx="1628988" cy="9227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CDF6F-B957-48E9-AD14-175DBD1DCB02}">
      <dsp:nvSpPr>
        <dsp:cNvPr id="0" name=""/>
        <dsp:cNvSpPr/>
      </dsp:nvSpPr>
      <dsp:spPr>
        <a:xfrm>
          <a:off x="1676399" y="0"/>
          <a:ext cx="2514600" cy="116197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" tIns="3175" rIns="3175" bIns="3175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00" b="1" kern="1200" dirty="0">
            <a:solidFill>
              <a:srgbClr val="0070C0"/>
            </a:solidFill>
            <a:latin typeface="Century Gothic" panose="020B0502020202020204" pitchFamily="34" charset="0"/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300" b="1" kern="1200" dirty="0" smtClean="0">
              <a:latin typeface="Century Gothic" panose="020B0502020202020204" pitchFamily="34" charset="0"/>
            </a:rPr>
            <a:t>Cubluk</a:t>
          </a:r>
          <a:endParaRPr lang="en-US" sz="1300" b="1" kern="1200" dirty="0" smtClean="0">
            <a:latin typeface="Century Gothic" panose="020B0502020202020204" pitchFamily="34" charset="0"/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err="1" smtClean="0">
              <a:latin typeface="Century Gothic" panose="020B0502020202020204" pitchFamily="34" charset="0"/>
            </a:rPr>
            <a:t>Jamban</a:t>
          </a:r>
          <a:endParaRPr lang="en-US" sz="1300" b="1" kern="1200" dirty="0" smtClean="0">
            <a:latin typeface="Century Gothic" panose="020B0502020202020204" pitchFamily="34" charset="0"/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latin typeface="Century Gothic" panose="020B0502020202020204" pitchFamily="34" charset="0"/>
            </a:rPr>
            <a:t>PHBS</a:t>
          </a:r>
        </a:p>
      </dsp:txBody>
      <dsp:txXfrm>
        <a:off x="1676399" y="145247"/>
        <a:ext cx="2078859" cy="871483"/>
      </dsp:txXfrm>
    </dsp:sp>
    <dsp:sp modelId="{3107B6FD-0D10-4730-9593-9F7F70819477}">
      <dsp:nvSpPr>
        <dsp:cNvPr id="0" name=""/>
        <dsp:cNvSpPr/>
      </dsp:nvSpPr>
      <dsp:spPr>
        <a:xfrm>
          <a:off x="0" y="92359"/>
          <a:ext cx="1676400" cy="97725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b="1" kern="1200" smtClean="0">
              <a:latin typeface="Century Gothic" pitchFamily="34" charset="0"/>
            </a:rPr>
            <a:t>Pedesaan</a:t>
          </a:r>
          <a:endParaRPr lang="en-US" sz="1600" kern="1200" dirty="0"/>
        </a:p>
      </dsp:txBody>
      <dsp:txXfrm>
        <a:off x="47706" y="140065"/>
        <a:ext cx="1580988" cy="8818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CDF6F-B957-48E9-AD14-175DBD1DCB02}">
      <dsp:nvSpPr>
        <dsp:cNvPr id="0" name=""/>
        <dsp:cNvSpPr/>
      </dsp:nvSpPr>
      <dsp:spPr>
        <a:xfrm>
          <a:off x="1707296" y="2548"/>
          <a:ext cx="2557819" cy="14397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95250" lvl="1" indent="-9525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err="1" smtClean="0">
              <a:latin typeface="Century Gothic" panose="020B0502020202020204" pitchFamily="34" charset="0"/>
            </a:rPr>
            <a:t>Dikurangi</a:t>
          </a:r>
          <a:r>
            <a:rPr lang="en-US" sz="1200" b="1" kern="1200" dirty="0" smtClean="0">
              <a:latin typeface="Century Gothic" panose="020B0502020202020204" pitchFamily="34" charset="0"/>
            </a:rPr>
            <a:t> di </a:t>
          </a:r>
          <a:r>
            <a:rPr lang="en-US" sz="1200" b="1" kern="1200" dirty="0" err="1" smtClean="0">
              <a:latin typeface="Century Gothic" panose="020B0502020202020204" pitchFamily="34" charset="0"/>
            </a:rPr>
            <a:t>Sumbernya</a:t>
          </a:r>
          <a:endParaRPr lang="en-US" sz="1200" b="1" kern="1200" dirty="0">
            <a:latin typeface="Century Gothic" panose="020B0502020202020204" pitchFamily="34" charset="0"/>
          </a:endParaRPr>
        </a:p>
        <a:p>
          <a:pPr marL="95250" lvl="2" indent="-9525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err="1" smtClean="0">
              <a:latin typeface="Century Gothic" panose="020B0502020202020204" pitchFamily="34" charset="0"/>
            </a:rPr>
            <a:t>Pemilahan</a:t>
          </a:r>
          <a:r>
            <a:rPr lang="en-US" sz="1200" b="1" kern="1200" dirty="0" smtClean="0">
              <a:latin typeface="Century Gothic" panose="020B0502020202020204" pitchFamily="34" charset="0"/>
            </a:rPr>
            <a:t> di </a:t>
          </a:r>
          <a:r>
            <a:rPr lang="en-US" sz="1200" b="1" kern="1200" dirty="0" err="1" smtClean="0">
              <a:latin typeface="Century Gothic" panose="020B0502020202020204" pitchFamily="34" charset="0"/>
            </a:rPr>
            <a:t>masing-masing</a:t>
          </a:r>
          <a:r>
            <a:rPr lang="en-US" sz="1200" b="1" kern="1200" dirty="0" smtClean="0">
              <a:latin typeface="Century Gothic" panose="020B0502020202020204" pitchFamily="34" charset="0"/>
            </a:rPr>
            <a:t> </a:t>
          </a:r>
          <a:r>
            <a:rPr lang="en-US" sz="1200" b="1" kern="1200" dirty="0" err="1" smtClean="0">
              <a:latin typeface="Century Gothic" panose="020B0502020202020204" pitchFamily="34" charset="0"/>
            </a:rPr>
            <a:t>rumah</a:t>
          </a:r>
          <a:r>
            <a:rPr lang="en-US" sz="1200" b="1" kern="1200" dirty="0" smtClean="0">
              <a:latin typeface="Century Gothic" panose="020B0502020202020204" pitchFamily="34" charset="0"/>
            </a:rPr>
            <a:t> </a:t>
          </a:r>
          <a:r>
            <a:rPr lang="en-US" sz="1200" b="1" kern="1200" dirty="0" err="1" smtClean="0">
              <a:latin typeface="Century Gothic" panose="020B0502020202020204" pitchFamily="34" charset="0"/>
            </a:rPr>
            <a:t>tangga</a:t>
          </a:r>
          <a:endParaRPr lang="en-US" sz="400" b="1" kern="1200" dirty="0" smtClean="0">
            <a:latin typeface="Century Gothic" panose="020B0502020202020204" pitchFamily="34" charset="0"/>
          </a:endParaRPr>
        </a:p>
        <a:p>
          <a:pPr marL="95250" lvl="2" indent="-9525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latin typeface="Century Gothic" panose="020B0502020202020204" pitchFamily="34" charset="0"/>
            </a:rPr>
            <a:t>Bank </a:t>
          </a:r>
          <a:r>
            <a:rPr lang="en-US" sz="1200" b="1" kern="1200" dirty="0" err="1" smtClean="0">
              <a:latin typeface="Century Gothic" panose="020B0502020202020204" pitchFamily="34" charset="0"/>
            </a:rPr>
            <a:t>Sampah</a:t>
          </a:r>
          <a:endParaRPr lang="en-US" sz="1200" b="1" kern="1200" dirty="0" smtClean="0">
            <a:latin typeface="Century Gothic" panose="020B0502020202020204" pitchFamily="34" charset="0"/>
          </a:endParaRPr>
        </a:p>
        <a:p>
          <a:pPr marL="95250" lvl="2" indent="-9525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latin typeface="Century Gothic" panose="020B0502020202020204" pitchFamily="34" charset="0"/>
            </a:rPr>
            <a:t>TPS 3R (</a:t>
          </a:r>
          <a:r>
            <a:rPr lang="en-US" sz="1200" b="1" kern="1200" dirty="0" err="1" smtClean="0">
              <a:latin typeface="Century Gothic" panose="020B0502020202020204" pitchFamily="34" charset="0"/>
            </a:rPr>
            <a:t>Skala</a:t>
          </a:r>
          <a:r>
            <a:rPr lang="en-US" sz="1200" b="1" kern="1200" dirty="0" smtClean="0">
              <a:latin typeface="Century Gothic" panose="020B0502020202020204" pitchFamily="34" charset="0"/>
            </a:rPr>
            <a:t> </a:t>
          </a:r>
          <a:r>
            <a:rPr lang="en-US" sz="1200" b="1" kern="1200" dirty="0" err="1" smtClean="0">
              <a:latin typeface="Century Gothic" panose="020B0502020202020204" pitchFamily="34" charset="0"/>
            </a:rPr>
            <a:t>Komunal</a:t>
          </a:r>
          <a:r>
            <a:rPr lang="en-US" sz="1200" b="1" kern="1200" dirty="0" smtClean="0">
              <a:latin typeface="Century Gothic" panose="020B0502020202020204" pitchFamily="34" charset="0"/>
            </a:rPr>
            <a:t>)</a:t>
          </a:r>
        </a:p>
      </dsp:txBody>
      <dsp:txXfrm>
        <a:off x="1707296" y="182522"/>
        <a:ext cx="2017898" cy="1079842"/>
      </dsp:txXfrm>
    </dsp:sp>
    <dsp:sp modelId="{3107B6FD-0D10-4730-9593-9F7F70819477}">
      <dsp:nvSpPr>
        <dsp:cNvPr id="0" name=""/>
        <dsp:cNvSpPr/>
      </dsp:nvSpPr>
      <dsp:spPr>
        <a:xfrm>
          <a:off x="2083" y="286759"/>
          <a:ext cx="1705213" cy="87136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b="1" kern="1200" dirty="0" smtClean="0">
              <a:latin typeface="Century Gothic" pitchFamily="34" charset="0"/>
            </a:rPr>
            <a:t>30%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b="1" kern="1200" dirty="0" smtClean="0">
              <a:latin typeface="Century Gothic" pitchFamily="34" charset="0"/>
            </a:rPr>
            <a:t>(</a:t>
          </a:r>
          <a:r>
            <a:rPr lang="en-US" altLang="en-US" sz="1600" b="1" kern="1200" dirty="0" err="1" smtClean="0">
              <a:latin typeface="Century Gothic" pitchFamily="34" charset="0"/>
            </a:rPr>
            <a:t>Perkotaan</a:t>
          </a:r>
          <a:r>
            <a:rPr lang="en-US" altLang="en-US" sz="1600" b="1" kern="1200" dirty="0" smtClean="0">
              <a:latin typeface="Century Gothic" pitchFamily="34" charset="0"/>
            </a:rPr>
            <a:t>)</a:t>
          </a:r>
          <a:endParaRPr lang="en-US" sz="1600" kern="1200" dirty="0"/>
        </a:p>
      </dsp:txBody>
      <dsp:txXfrm>
        <a:off x="44620" y="329296"/>
        <a:ext cx="1620139" cy="786293"/>
      </dsp:txXfrm>
    </dsp:sp>
    <dsp:sp modelId="{41818972-4810-48AE-B988-978AC671C434}">
      <dsp:nvSpPr>
        <dsp:cNvPr id="0" name=""/>
        <dsp:cNvSpPr/>
      </dsp:nvSpPr>
      <dsp:spPr>
        <a:xfrm>
          <a:off x="1707296" y="1516871"/>
          <a:ext cx="2557819" cy="129167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" tIns="3175" rIns="3175" bIns="3175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00" b="1" kern="1200" dirty="0">
            <a:solidFill>
              <a:srgbClr val="FF0000"/>
            </a:solidFill>
            <a:latin typeface="Century Gothic" panose="020B0502020202020204" pitchFamily="34" charset="0"/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latin typeface="Century Gothic" panose="020B0502020202020204" pitchFamily="34" charset="0"/>
            </a:rPr>
            <a:t>TPST (</a:t>
          </a:r>
          <a:r>
            <a:rPr lang="en-US" sz="1300" b="1" kern="1200" dirty="0" err="1" smtClean="0">
              <a:latin typeface="Century Gothic" panose="020B0502020202020204" pitchFamily="34" charset="0"/>
            </a:rPr>
            <a:t>Skala</a:t>
          </a:r>
          <a:r>
            <a:rPr lang="en-US" sz="1300" b="1" kern="1200" dirty="0" smtClean="0">
              <a:latin typeface="Century Gothic" panose="020B0502020202020204" pitchFamily="34" charset="0"/>
            </a:rPr>
            <a:t> </a:t>
          </a:r>
          <a:r>
            <a:rPr lang="en-US" sz="1300" b="1" kern="1200" dirty="0" err="1" smtClean="0">
              <a:latin typeface="Century Gothic" panose="020B0502020202020204" pitchFamily="34" charset="0"/>
            </a:rPr>
            <a:t>Kawasan</a:t>
          </a:r>
          <a:r>
            <a:rPr lang="en-US" sz="1300" b="1" kern="1200" dirty="0" smtClean="0">
              <a:latin typeface="Century Gothic" panose="020B0502020202020204" pitchFamily="34" charset="0"/>
            </a:rPr>
            <a:t>)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latin typeface="Century Gothic" panose="020B0502020202020204" pitchFamily="34" charset="0"/>
            </a:rPr>
            <a:t>FPSA/ITF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latin typeface="Century Gothic" panose="020B0502020202020204" pitchFamily="34" charset="0"/>
            </a:rPr>
            <a:t>TPA </a:t>
          </a:r>
          <a:r>
            <a:rPr lang="en-US" sz="1300" b="1" kern="1200" dirty="0" err="1" smtClean="0">
              <a:latin typeface="Century Gothic" panose="020B0502020202020204" pitchFamily="34" charset="0"/>
            </a:rPr>
            <a:t>Skala</a:t>
          </a:r>
          <a:r>
            <a:rPr lang="en-US" sz="1300" b="1" kern="1200" dirty="0" smtClean="0">
              <a:latin typeface="Century Gothic" panose="020B0502020202020204" pitchFamily="34" charset="0"/>
            </a:rPr>
            <a:t> Kota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latin typeface="Century Gothic" panose="020B0502020202020204" pitchFamily="34" charset="0"/>
            </a:rPr>
            <a:t>TPA Regional</a:t>
          </a:r>
        </a:p>
      </dsp:txBody>
      <dsp:txXfrm>
        <a:off x="1707296" y="1678331"/>
        <a:ext cx="2073439" cy="968759"/>
      </dsp:txXfrm>
    </dsp:sp>
    <dsp:sp modelId="{1E0E7D78-55B4-4D2B-A0B2-C6F7D32BBB96}">
      <dsp:nvSpPr>
        <dsp:cNvPr id="0" name=""/>
        <dsp:cNvSpPr/>
      </dsp:nvSpPr>
      <dsp:spPr>
        <a:xfrm>
          <a:off x="2083" y="1728141"/>
          <a:ext cx="1705213" cy="8691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b="1" kern="1200" dirty="0" smtClean="0">
              <a:latin typeface="Century Gothic" pitchFamily="34" charset="0"/>
            </a:rPr>
            <a:t>70%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b="1" kern="1200" dirty="0" smtClean="0">
              <a:latin typeface="Century Gothic" pitchFamily="34" charset="0"/>
            </a:rPr>
            <a:t>(</a:t>
          </a:r>
          <a:r>
            <a:rPr lang="en-US" altLang="en-US" sz="1600" b="1" kern="1200" dirty="0" err="1" smtClean="0">
              <a:latin typeface="Century Gothic" pitchFamily="34" charset="0"/>
            </a:rPr>
            <a:t>Penanganan</a:t>
          </a:r>
          <a:r>
            <a:rPr lang="en-US" altLang="en-US" sz="1600" b="1" kern="1200" dirty="0" smtClean="0">
              <a:latin typeface="Century Gothic" pitchFamily="34" charset="0"/>
            </a:rPr>
            <a:t> </a:t>
          </a:r>
          <a:r>
            <a:rPr lang="en-US" altLang="en-US" sz="1600" b="1" kern="1200" dirty="0" err="1" smtClean="0">
              <a:latin typeface="Century Gothic" pitchFamily="34" charset="0"/>
            </a:rPr>
            <a:t>Sampah</a:t>
          </a:r>
          <a:r>
            <a:rPr lang="en-US" altLang="en-US" sz="1600" b="1" kern="1200" dirty="0" smtClean="0">
              <a:latin typeface="Century Gothic" pitchFamily="34" charset="0"/>
            </a:rPr>
            <a:t>)</a:t>
          </a:r>
          <a:endParaRPr lang="en-US" sz="1600" kern="1200" dirty="0"/>
        </a:p>
      </dsp:txBody>
      <dsp:txXfrm>
        <a:off x="44511" y="1770569"/>
        <a:ext cx="1620357" cy="7842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CDF6F-B957-48E9-AD14-175DBD1DCB02}">
      <dsp:nvSpPr>
        <dsp:cNvPr id="0" name=""/>
        <dsp:cNvSpPr/>
      </dsp:nvSpPr>
      <dsp:spPr>
        <a:xfrm>
          <a:off x="1717779" y="0"/>
          <a:ext cx="2576668" cy="116197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800" b="1" kern="1200" dirty="0">
            <a:latin typeface="Century Gothic" panose="020B0502020202020204" pitchFamily="34" charset="0"/>
          </a:endParaRPr>
        </a:p>
        <a:p>
          <a:pPr marL="180975" lvl="1" indent="-9842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latin typeface="Century Gothic" panose="020B0502020202020204" pitchFamily="34" charset="0"/>
            </a:rPr>
            <a:t> </a:t>
          </a:r>
          <a:r>
            <a:rPr lang="en-US" sz="1300" b="1" kern="1200" dirty="0" err="1" smtClean="0">
              <a:latin typeface="Century Gothic" panose="020B0502020202020204" pitchFamily="34" charset="0"/>
            </a:rPr>
            <a:t>Penimbunan</a:t>
          </a:r>
          <a:endParaRPr lang="en-US" sz="1300" b="1" kern="1200" dirty="0">
            <a:latin typeface="Century Gothic" panose="020B0502020202020204" pitchFamily="34" charset="0"/>
          </a:endParaRPr>
        </a:p>
        <a:p>
          <a:pPr marL="180975" lvl="1" indent="-9842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latin typeface="Century Gothic" panose="020B0502020202020204" pitchFamily="34" charset="0"/>
            </a:rPr>
            <a:t> </a:t>
          </a:r>
          <a:r>
            <a:rPr lang="en-US" sz="1300" b="1" kern="1200" dirty="0" err="1" smtClean="0">
              <a:latin typeface="Century Gothic" panose="020B0502020202020204" pitchFamily="34" charset="0"/>
            </a:rPr>
            <a:t>Pengomposan</a:t>
          </a:r>
          <a:endParaRPr lang="en-US" sz="1300" b="1" kern="1200" dirty="0">
            <a:latin typeface="Century Gothic" panose="020B0502020202020204" pitchFamily="34" charset="0"/>
          </a:endParaRPr>
        </a:p>
      </dsp:txBody>
      <dsp:txXfrm>
        <a:off x="1717779" y="145247"/>
        <a:ext cx="2140927" cy="871483"/>
      </dsp:txXfrm>
    </dsp:sp>
    <dsp:sp modelId="{3107B6FD-0D10-4730-9593-9F7F70819477}">
      <dsp:nvSpPr>
        <dsp:cNvPr id="0" name=""/>
        <dsp:cNvSpPr/>
      </dsp:nvSpPr>
      <dsp:spPr>
        <a:xfrm>
          <a:off x="0" y="92359"/>
          <a:ext cx="1717779" cy="97725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entury Gothic" pitchFamily="34" charset="0"/>
            </a:rPr>
            <a:t>100%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entury Gothic" pitchFamily="34" charset="0"/>
            </a:rPr>
            <a:t>(</a:t>
          </a:r>
          <a:r>
            <a:rPr lang="en-US" sz="1600" b="1" kern="1200" dirty="0" err="1" smtClean="0">
              <a:latin typeface="Century Gothic" pitchFamily="34" charset="0"/>
            </a:rPr>
            <a:t>Pedesaan</a:t>
          </a:r>
          <a:r>
            <a:rPr lang="en-US" sz="1600" b="1" kern="1200" dirty="0" smtClean="0">
              <a:latin typeface="Century Gothic" pitchFamily="34" charset="0"/>
            </a:rPr>
            <a:t>)</a:t>
          </a:r>
          <a:endParaRPr lang="en-US" sz="1600" b="1" kern="1200" dirty="0">
            <a:latin typeface="Century Gothic" pitchFamily="34" charset="0"/>
          </a:endParaRPr>
        </a:p>
      </dsp:txBody>
      <dsp:txXfrm>
        <a:off x="47706" y="140065"/>
        <a:ext cx="1622367" cy="8818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149A2-0211-4229-9405-8521A8EEB515}">
      <dsp:nvSpPr>
        <dsp:cNvPr id="0" name=""/>
        <dsp:cNvSpPr/>
      </dsp:nvSpPr>
      <dsp:spPr>
        <a:xfrm>
          <a:off x="-6151527" y="-941142"/>
          <a:ext cx="7322647" cy="7322647"/>
        </a:xfrm>
        <a:prstGeom prst="blockArc">
          <a:avLst>
            <a:gd name="adj1" fmla="val 18900000"/>
            <a:gd name="adj2" fmla="val 2700000"/>
            <a:gd name="adj3" fmla="val 29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CF8F3B-15A2-455F-AB3D-7283E7D1796F}">
      <dsp:nvSpPr>
        <dsp:cNvPr id="0" name=""/>
        <dsp:cNvSpPr/>
      </dsp:nvSpPr>
      <dsp:spPr>
        <a:xfrm>
          <a:off x="436101" y="286489"/>
          <a:ext cx="7716573" cy="57276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4629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Terdapat gap yang cukup besar antara capaian pembangunan eksisting dengan target 100% akses sanitasi tahun 2019</a:t>
          </a:r>
          <a:endParaRPr lang="id-ID" sz="15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436101" y="286489"/>
        <a:ext cx="7716573" cy="572761"/>
      </dsp:txXfrm>
    </dsp:sp>
    <dsp:sp modelId="{47AAAD3A-106F-4C4F-B04D-2E39B7CE84DA}">
      <dsp:nvSpPr>
        <dsp:cNvPr id="0" name=""/>
        <dsp:cNvSpPr/>
      </dsp:nvSpPr>
      <dsp:spPr>
        <a:xfrm>
          <a:off x="78125" y="214894"/>
          <a:ext cx="715951" cy="7159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DA43FB-0DA5-439E-A47D-CFD3213BEDAF}">
      <dsp:nvSpPr>
        <dsp:cNvPr id="0" name=""/>
        <dsp:cNvSpPr/>
      </dsp:nvSpPr>
      <dsp:spPr>
        <a:xfrm>
          <a:off x="907236" y="1145522"/>
          <a:ext cx="7245438" cy="57276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4629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Pembangunan sanitasi belum menjadi prioritas pembangunan di daerah</a:t>
          </a:r>
          <a:endParaRPr lang="id-ID" sz="15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907236" y="1145522"/>
        <a:ext cx="7245438" cy="572761"/>
      </dsp:txXfrm>
    </dsp:sp>
    <dsp:sp modelId="{9BA6D971-0F7C-4B30-B870-52C985EDB1F8}">
      <dsp:nvSpPr>
        <dsp:cNvPr id="0" name=""/>
        <dsp:cNvSpPr/>
      </dsp:nvSpPr>
      <dsp:spPr>
        <a:xfrm>
          <a:off x="549261" y="1073927"/>
          <a:ext cx="715951" cy="7159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272FE6-FA0E-4C79-AA21-A3D292603394}">
      <dsp:nvSpPr>
        <dsp:cNvPr id="0" name=""/>
        <dsp:cNvSpPr/>
      </dsp:nvSpPr>
      <dsp:spPr>
        <a:xfrm>
          <a:off x="1122675" y="2004556"/>
          <a:ext cx="7029999" cy="57276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4629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Terbatasnya regulasi yang mendukung pembangunan sanitasi</a:t>
          </a:r>
          <a:endParaRPr lang="id-ID" sz="15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1122675" y="2004556"/>
        <a:ext cx="7029999" cy="572761"/>
      </dsp:txXfrm>
    </dsp:sp>
    <dsp:sp modelId="{6F93116D-FFA4-449C-83F8-874B36EC4623}">
      <dsp:nvSpPr>
        <dsp:cNvPr id="0" name=""/>
        <dsp:cNvSpPr/>
      </dsp:nvSpPr>
      <dsp:spPr>
        <a:xfrm>
          <a:off x="764699" y="1932960"/>
          <a:ext cx="715951" cy="7159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E4B6F8-5214-460A-880C-F1064C4619AC}">
      <dsp:nvSpPr>
        <dsp:cNvPr id="0" name=""/>
        <dsp:cNvSpPr/>
      </dsp:nvSpPr>
      <dsp:spPr>
        <a:xfrm>
          <a:off x="1122675" y="2863045"/>
          <a:ext cx="7029999" cy="57276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4629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Terbatasnya sumber pendanaan dari pemerintah baik dari APBN maupun APBD</a:t>
          </a:r>
          <a:endParaRPr lang="id-ID" sz="15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1122675" y="2863045"/>
        <a:ext cx="7029999" cy="572761"/>
      </dsp:txXfrm>
    </dsp:sp>
    <dsp:sp modelId="{54A7CC65-00E9-434D-B8AA-57B51A06A7B8}">
      <dsp:nvSpPr>
        <dsp:cNvPr id="0" name=""/>
        <dsp:cNvSpPr/>
      </dsp:nvSpPr>
      <dsp:spPr>
        <a:xfrm>
          <a:off x="764699" y="2791450"/>
          <a:ext cx="715951" cy="7159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03B2F2-B339-46F5-AB41-D37EA23D1DFB}">
      <dsp:nvSpPr>
        <dsp:cNvPr id="0" name=""/>
        <dsp:cNvSpPr/>
      </dsp:nvSpPr>
      <dsp:spPr>
        <a:xfrm>
          <a:off x="907236" y="3722078"/>
          <a:ext cx="7245438" cy="57276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4629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Perlunya peningkatan kapasitas SDM penyelenggara pembangunan sanitasi</a:t>
          </a:r>
          <a:endParaRPr lang="id-ID" sz="1500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907236" y="3722078"/>
        <a:ext cx="7245438" cy="572761"/>
      </dsp:txXfrm>
    </dsp:sp>
    <dsp:sp modelId="{42300FAE-9871-4031-9E08-6C9918D9367E}">
      <dsp:nvSpPr>
        <dsp:cNvPr id="0" name=""/>
        <dsp:cNvSpPr/>
      </dsp:nvSpPr>
      <dsp:spPr>
        <a:xfrm>
          <a:off x="549261" y="3650483"/>
          <a:ext cx="715951" cy="7159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75E908-9A9F-4C7D-A83C-5AD3BC3F99E6}">
      <dsp:nvSpPr>
        <dsp:cNvPr id="0" name=""/>
        <dsp:cNvSpPr/>
      </dsp:nvSpPr>
      <dsp:spPr>
        <a:xfrm>
          <a:off x="436101" y="4581112"/>
          <a:ext cx="7716573" cy="57276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4629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Masih minimnya kesiapan daerah dalam implementasi pembangunan sanitasi (ketersediaan dok. Perencanaan, kesiapan lahan, institusi pengelola)</a:t>
          </a:r>
          <a:endParaRPr lang="id-ID" sz="1500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436101" y="4581112"/>
        <a:ext cx="7716573" cy="572761"/>
      </dsp:txXfrm>
    </dsp:sp>
    <dsp:sp modelId="{8647CBD5-1F0F-4AB7-A023-1ED5E62ECF37}">
      <dsp:nvSpPr>
        <dsp:cNvPr id="0" name=""/>
        <dsp:cNvSpPr/>
      </dsp:nvSpPr>
      <dsp:spPr>
        <a:xfrm>
          <a:off x="78125" y="4509516"/>
          <a:ext cx="715951" cy="7159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68361" cy="499111"/>
          </a:xfrm>
          <a:prstGeom prst="rect">
            <a:avLst/>
          </a:prstGeom>
        </p:spPr>
        <p:txBody>
          <a:bodyPr vert="horz" lIns="93285" tIns="46642" rIns="93285" bIns="466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0119" y="1"/>
            <a:ext cx="2968361" cy="499111"/>
          </a:xfrm>
          <a:prstGeom prst="rect">
            <a:avLst/>
          </a:prstGeom>
        </p:spPr>
        <p:txBody>
          <a:bodyPr vert="horz" lIns="93285" tIns="46642" rIns="93285" bIns="46642" rtlCol="0"/>
          <a:lstStyle>
            <a:lvl1pPr algn="r">
              <a:defRPr sz="1200"/>
            </a:lvl1pPr>
          </a:lstStyle>
          <a:p>
            <a:fld id="{A3C15B39-B0EF-4A60-8156-C766F0D11996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47713"/>
            <a:ext cx="4992687" cy="3744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5" tIns="46642" rIns="93285" bIns="466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007" y="4741547"/>
            <a:ext cx="5480050" cy="4491991"/>
          </a:xfrm>
          <a:prstGeom prst="rect">
            <a:avLst/>
          </a:prstGeom>
        </p:spPr>
        <p:txBody>
          <a:bodyPr vert="horz" lIns="93285" tIns="46642" rIns="93285" bIns="4664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81359"/>
            <a:ext cx="2968361" cy="499111"/>
          </a:xfrm>
          <a:prstGeom prst="rect">
            <a:avLst/>
          </a:prstGeom>
        </p:spPr>
        <p:txBody>
          <a:bodyPr vert="horz" lIns="93285" tIns="46642" rIns="93285" bIns="466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0119" y="9481359"/>
            <a:ext cx="2968361" cy="499111"/>
          </a:xfrm>
          <a:prstGeom prst="rect">
            <a:avLst/>
          </a:prstGeom>
        </p:spPr>
        <p:txBody>
          <a:bodyPr vert="horz" lIns="93285" tIns="46642" rIns="93285" bIns="46642" rtlCol="0" anchor="b"/>
          <a:lstStyle>
            <a:lvl1pPr algn="r">
              <a:defRPr sz="1200"/>
            </a:lvl1pPr>
          </a:lstStyle>
          <a:p>
            <a:fld id="{3FC7130A-46D3-4160-A8B3-05A42942B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67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90A5BB-D79D-4BE6-A6F2-52D352900BE6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495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90A5BB-D79D-4BE6-A6F2-52D352900BE6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454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90A5BB-D79D-4BE6-A6F2-52D352900BE6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632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90A5BB-D79D-4BE6-A6F2-52D352900BE6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391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90A5BB-D79D-4BE6-A6F2-52D352900BE6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168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90A5BB-D79D-4BE6-A6F2-52D352900BE6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271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>
              <a:latin typeface="Times New Roman" pitchFamily="18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7BF634-B6BE-4C6E-87FA-786DCB8534D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97EB19-172D-435F-876B-5BB94FA08CA3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119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ED8E-A00C-4070-B50F-16900AA09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ED8E-A00C-4070-B50F-16900AA09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ED8E-A00C-4070-B50F-16900AA09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3046" y="1268763"/>
            <a:ext cx="4853354" cy="1698625"/>
          </a:xfrm>
        </p:spPr>
        <p:txBody>
          <a:bodyPr anchor="b"/>
          <a:lstStyle>
            <a:lvl1pPr algn="l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3046" y="2967385"/>
            <a:ext cx="6459234" cy="1253703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411760" y="4221088"/>
            <a:ext cx="5205046" cy="533400"/>
          </a:xfrm>
        </p:spPr>
        <p:txBody>
          <a:bodyPr/>
          <a:lstStyle>
            <a:lvl1pPr algn="r">
              <a:buNone/>
              <a:defRPr sz="2000" b="1">
                <a:solidFill>
                  <a:schemeClr val="tx2"/>
                </a:solidFill>
              </a:defRPr>
            </a:lvl1pPr>
            <a:lvl2pPr algn="r">
              <a:buNone/>
              <a:defRPr sz="1800" b="1">
                <a:solidFill>
                  <a:schemeClr val="tx2"/>
                </a:solidFill>
              </a:defRPr>
            </a:lvl2pPr>
            <a:lvl3pPr algn="r">
              <a:buNone/>
              <a:defRPr sz="1600" b="1">
                <a:solidFill>
                  <a:schemeClr val="tx2"/>
                </a:solidFill>
              </a:defRPr>
            </a:lvl3pPr>
            <a:lvl4pPr algn="r">
              <a:buNone/>
              <a:defRPr sz="1400" b="1">
                <a:solidFill>
                  <a:schemeClr val="tx2"/>
                </a:solidFill>
              </a:defRPr>
            </a:lvl4pPr>
            <a:lvl5pPr algn="r">
              <a:buNone/>
              <a:defRPr sz="1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ECBDA-C215-47DD-A09E-2669EBAAEFA7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12413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ED8E-A00C-4070-B50F-16900AA09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ED8E-A00C-4070-B50F-16900AA09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ED8E-A00C-4070-B50F-16900AA09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ED8E-A00C-4070-B50F-16900AA09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ED8E-A00C-4070-B50F-16900AA09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ED8E-A00C-4070-B50F-16900AA09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ED8E-A00C-4070-B50F-16900AA09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ED8E-A00C-4070-B50F-16900AA09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3ED8E-A00C-4070-B50F-16900AA09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.png"/><Relationship Id="rId18" Type="http://schemas.microsoft.com/office/2007/relationships/diagramDrawing" Target="../diagrams/drawing3.xml"/><Relationship Id="rId3" Type="http://schemas.openxmlformats.org/officeDocument/2006/relationships/diagramData" Target="../diagrams/data1.xml"/><Relationship Id="rId21" Type="http://schemas.openxmlformats.org/officeDocument/2006/relationships/diagramQuickStyle" Target="../diagrams/quickStyle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10" Type="http://schemas.openxmlformats.org/officeDocument/2006/relationships/diagramQuickStyle" Target="../diagrams/quickStyle2.xml"/><Relationship Id="rId19" Type="http://schemas.openxmlformats.org/officeDocument/2006/relationships/diagramData" Target="../diagrams/data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3.png"/><Relationship Id="rId9" Type="http://schemas.microsoft.com/office/2007/relationships/diagramDrawing" Target="../diagrams/drawin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8201142" y="228600"/>
            <a:ext cx="714258" cy="761248"/>
            <a:chOff x="5173951" y="1571612"/>
            <a:chExt cx="1334191" cy="1331014"/>
          </a:xfrm>
        </p:grpSpPr>
        <p:sp>
          <p:nvSpPr>
            <p:cNvPr id="19" name="Freeform 18"/>
            <p:cNvSpPr/>
            <p:nvPr/>
          </p:nvSpPr>
          <p:spPr>
            <a:xfrm>
              <a:off x="5318293" y="1827225"/>
              <a:ext cx="1020150" cy="911078"/>
            </a:xfrm>
            <a:custGeom>
              <a:avLst/>
              <a:gdLst>
                <a:gd name="connsiteX0" fmla="*/ 0 w 1500198"/>
                <a:gd name="connsiteY0" fmla="*/ 0 h 1428760"/>
                <a:gd name="connsiteX1" fmla="*/ 1500198 w 1500198"/>
                <a:gd name="connsiteY1" fmla="*/ 0 h 1428760"/>
                <a:gd name="connsiteX2" fmla="*/ 1500198 w 1500198"/>
                <a:gd name="connsiteY2" fmla="*/ 1428760 h 1428760"/>
                <a:gd name="connsiteX3" fmla="*/ 0 w 1500198"/>
                <a:gd name="connsiteY3" fmla="*/ 1428760 h 1428760"/>
                <a:gd name="connsiteX4" fmla="*/ 0 w 1500198"/>
                <a:gd name="connsiteY4" fmla="*/ 0 h 1428760"/>
                <a:gd name="connsiteX0" fmla="*/ 452406 w 1500198"/>
                <a:gd name="connsiteY0" fmla="*/ 357166 h 1428760"/>
                <a:gd name="connsiteX1" fmla="*/ 1500198 w 1500198"/>
                <a:gd name="connsiteY1" fmla="*/ 0 h 1428760"/>
                <a:gd name="connsiteX2" fmla="*/ 1500198 w 1500198"/>
                <a:gd name="connsiteY2" fmla="*/ 1428760 h 1428760"/>
                <a:gd name="connsiteX3" fmla="*/ 0 w 1500198"/>
                <a:gd name="connsiteY3" fmla="*/ 1428760 h 1428760"/>
                <a:gd name="connsiteX4" fmla="*/ 452406 w 1500198"/>
                <a:gd name="connsiteY4" fmla="*/ 357166 h 1428760"/>
                <a:gd name="connsiteX0" fmla="*/ 190432 w 1500198"/>
                <a:gd name="connsiteY0" fmla="*/ 214266 h 1428760"/>
                <a:gd name="connsiteX1" fmla="*/ 1500198 w 1500198"/>
                <a:gd name="connsiteY1" fmla="*/ 0 h 1428760"/>
                <a:gd name="connsiteX2" fmla="*/ 1500198 w 1500198"/>
                <a:gd name="connsiteY2" fmla="*/ 1428760 h 1428760"/>
                <a:gd name="connsiteX3" fmla="*/ 0 w 1500198"/>
                <a:gd name="connsiteY3" fmla="*/ 1428760 h 1428760"/>
                <a:gd name="connsiteX4" fmla="*/ 190432 w 1500198"/>
                <a:gd name="connsiteY4" fmla="*/ 214266 h 1428760"/>
                <a:gd name="connsiteX0" fmla="*/ 71334 w 1500198"/>
                <a:gd name="connsiteY0" fmla="*/ 214266 h 1428760"/>
                <a:gd name="connsiteX1" fmla="*/ 1500198 w 1500198"/>
                <a:gd name="connsiteY1" fmla="*/ 0 h 1428760"/>
                <a:gd name="connsiteX2" fmla="*/ 1500198 w 1500198"/>
                <a:gd name="connsiteY2" fmla="*/ 1428760 h 1428760"/>
                <a:gd name="connsiteX3" fmla="*/ 0 w 1500198"/>
                <a:gd name="connsiteY3" fmla="*/ 1428760 h 1428760"/>
                <a:gd name="connsiteX4" fmla="*/ 71334 w 1500198"/>
                <a:gd name="connsiteY4" fmla="*/ 214266 h 1428760"/>
                <a:gd name="connsiteX0" fmla="*/ 0 w 1547962"/>
                <a:gd name="connsiteY0" fmla="*/ 214266 h 1428760"/>
                <a:gd name="connsiteX1" fmla="*/ 1547962 w 1547962"/>
                <a:gd name="connsiteY1" fmla="*/ 0 h 1428760"/>
                <a:gd name="connsiteX2" fmla="*/ 1547962 w 1547962"/>
                <a:gd name="connsiteY2" fmla="*/ 1428760 h 1428760"/>
                <a:gd name="connsiteX3" fmla="*/ 47764 w 1547962"/>
                <a:gd name="connsiteY3" fmla="*/ 1428760 h 1428760"/>
                <a:gd name="connsiteX4" fmla="*/ 0 w 1547962"/>
                <a:gd name="connsiteY4" fmla="*/ 214266 h 1428760"/>
                <a:gd name="connsiteX0" fmla="*/ 0 w 1547962"/>
                <a:gd name="connsiteY0" fmla="*/ 0 h 1214494"/>
                <a:gd name="connsiteX1" fmla="*/ 1547962 w 1547962"/>
                <a:gd name="connsiteY1" fmla="*/ 24 h 1214494"/>
                <a:gd name="connsiteX2" fmla="*/ 1547962 w 1547962"/>
                <a:gd name="connsiteY2" fmla="*/ 1214494 h 1214494"/>
                <a:gd name="connsiteX3" fmla="*/ 47764 w 1547962"/>
                <a:gd name="connsiteY3" fmla="*/ 1214494 h 1214494"/>
                <a:gd name="connsiteX4" fmla="*/ 0 w 1547962"/>
                <a:gd name="connsiteY4" fmla="*/ 0 h 1214494"/>
                <a:gd name="connsiteX0" fmla="*/ 0 w 1547962"/>
                <a:gd name="connsiteY0" fmla="*/ 166625 h 1381119"/>
                <a:gd name="connsiteX1" fmla="*/ 838341 w 1547962"/>
                <a:gd name="connsiteY1" fmla="*/ 0 h 1381119"/>
                <a:gd name="connsiteX2" fmla="*/ 1547962 w 1547962"/>
                <a:gd name="connsiteY2" fmla="*/ 166649 h 1381119"/>
                <a:gd name="connsiteX3" fmla="*/ 1547962 w 1547962"/>
                <a:gd name="connsiteY3" fmla="*/ 1381119 h 1381119"/>
                <a:gd name="connsiteX4" fmla="*/ 47764 w 1547962"/>
                <a:gd name="connsiteY4" fmla="*/ 1381119 h 1381119"/>
                <a:gd name="connsiteX5" fmla="*/ 0 w 1547962"/>
                <a:gd name="connsiteY5" fmla="*/ 166625 h 1381119"/>
                <a:gd name="connsiteX0" fmla="*/ 0 w 1643178"/>
                <a:gd name="connsiteY0" fmla="*/ 166625 h 1381119"/>
                <a:gd name="connsiteX1" fmla="*/ 838341 w 1643178"/>
                <a:gd name="connsiteY1" fmla="*/ 0 h 1381119"/>
                <a:gd name="connsiteX2" fmla="*/ 1547962 w 1643178"/>
                <a:gd name="connsiteY2" fmla="*/ 166649 h 1381119"/>
                <a:gd name="connsiteX3" fmla="*/ 1643178 w 1643178"/>
                <a:gd name="connsiteY3" fmla="*/ 1381119 h 1381119"/>
                <a:gd name="connsiteX4" fmla="*/ 47764 w 1643178"/>
                <a:gd name="connsiteY4" fmla="*/ 1381119 h 1381119"/>
                <a:gd name="connsiteX5" fmla="*/ 0 w 1643178"/>
                <a:gd name="connsiteY5" fmla="*/ 166625 h 1381119"/>
                <a:gd name="connsiteX0" fmla="*/ 0 w 1643178"/>
                <a:gd name="connsiteY0" fmla="*/ 166625 h 1381119"/>
                <a:gd name="connsiteX1" fmla="*/ 838341 w 1643178"/>
                <a:gd name="connsiteY1" fmla="*/ 0 h 1381119"/>
                <a:gd name="connsiteX2" fmla="*/ 1643178 w 1643178"/>
                <a:gd name="connsiteY2" fmla="*/ 166649 h 1381119"/>
                <a:gd name="connsiteX3" fmla="*/ 1643178 w 1643178"/>
                <a:gd name="connsiteY3" fmla="*/ 1381119 h 1381119"/>
                <a:gd name="connsiteX4" fmla="*/ 47764 w 1643178"/>
                <a:gd name="connsiteY4" fmla="*/ 1381119 h 1381119"/>
                <a:gd name="connsiteX5" fmla="*/ 0 w 1643178"/>
                <a:gd name="connsiteY5" fmla="*/ 166625 h 1381119"/>
                <a:gd name="connsiteX0" fmla="*/ 0 w 1643178"/>
                <a:gd name="connsiteY0" fmla="*/ 166625 h 1381119"/>
                <a:gd name="connsiteX1" fmla="*/ 838341 w 1643178"/>
                <a:gd name="connsiteY1" fmla="*/ 0 h 1381119"/>
                <a:gd name="connsiteX2" fmla="*/ 1643178 w 1643178"/>
                <a:gd name="connsiteY2" fmla="*/ 166649 h 1381119"/>
                <a:gd name="connsiteX3" fmla="*/ 1643178 w 1643178"/>
                <a:gd name="connsiteY3" fmla="*/ 1381119 h 1381119"/>
                <a:gd name="connsiteX4" fmla="*/ 104 w 1643178"/>
                <a:gd name="connsiteY4" fmla="*/ 1381119 h 1381119"/>
                <a:gd name="connsiteX5" fmla="*/ 0 w 1643178"/>
                <a:gd name="connsiteY5" fmla="*/ 166625 h 1381119"/>
                <a:gd name="connsiteX0" fmla="*/ 0 w 1643178"/>
                <a:gd name="connsiteY0" fmla="*/ 166625 h 1452533"/>
                <a:gd name="connsiteX1" fmla="*/ 838341 w 1643178"/>
                <a:gd name="connsiteY1" fmla="*/ 0 h 1452533"/>
                <a:gd name="connsiteX2" fmla="*/ 1643178 w 1643178"/>
                <a:gd name="connsiteY2" fmla="*/ 166649 h 1452533"/>
                <a:gd name="connsiteX3" fmla="*/ 1643178 w 1643178"/>
                <a:gd name="connsiteY3" fmla="*/ 1381119 h 1452533"/>
                <a:gd name="connsiteX4" fmla="*/ 104 w 1643178"/>
                <a:gd name="connsiteY4" fmla="*/ 1452533 h 1452533"/>
                <a:gd name="connsiteX5" fmla="*/ 0 w 1643178"/>
                <a:gd name="connsiteY5" fmla="*/ 166625 h 1452533"/>
                <a:gd name="connsiteX0" fmla="*/ 0 w 1643178"/>
                <a:gd name="connsiteY0" fmla="*/ 166625 h 1452533"/>
                <a:gd name="connsiteX1" fmla="*/ 838341 w 1643178"/>
                <a:gd name="connsiteY1" fmla="*/ 0 h 1452533"/>
                <a:gd name="connsiteX2" fmla="*/ 1643178 w 1643178"/>
                <a:gd name="connsiteY2" fmla="*/ 166649 h 1452533"/>
                <a:gd name="connsiteX3" fmla="*/ 1643178 w 1643178"/>
                <a:gd name="connsiteY3" fmla="*/ 1452533 h 1452533"/>
                <a:gd name="connsiteX4" fmla="*/ 104 w 1643178"/>
                <a:gd name="connsiteY4" fmla="*/ 1452533 h 1452533"/>
                <a:gd name="connsiteX5" fmla="*/ 0 w 1643178"/>
                <a:gd name="connsiteY5" fmla="*/ 166625 h 145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3178" h="1452533">
                  <a:moveTo>
                    <a:pt x="0" y="166625"/>
                  </a:moveTo>
                  <a:lnTo>
                    <a:pt x="838341" y="0"/>
                  </a:lnTo>
                  <a:lnTo>
                    <a:pt x="1643178" y="166649"/>
                  </a:lnTo>
                  <a:lnTo>
                    <a:pt x="1643178" y="1452533"/>
                  </a:lnTo>
                  <a:lnTo>
                    <a:pt x="104" y="1452533"/>
                  </a:lnTo>
                  <a:cubicBezTo>
                    <a:pt x="69" y="1047702"/>
                    <a:pt x="35" y="571456"/>
                    <a:pt x="0" y="1666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/>
            </a:p>
          </p:txBody>
        </p:sp>
        <p:pic>
          <p:nvPicPr>
            <p:cNvPr id="6154" name="Picture 17" descr="logo CK.bmp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73951" y="1571612"/>
              <a:ext cx="1334191" cy="1331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12" descr="https://lh4.googleusercontent.com/-gUyCpp4ON_w/AAAAAAAAAAI/AAAAAAAAABU/fd7Pgmh3U_I/pho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66712"/>
            <a:ext cx="485775" cy="48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820738" y="304800"/>
            <a:ext cx="6342062" cy="82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7280" tIns="43641" rIns="87280" bIns="43641">
            <a:spAutoFit/>
          </a:bodyPr>
          <a:lstStyle/>
          <a:p>
            <a:pPr defTabSz="8731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b="1" kern="0" dirty="0" smtClean="0">
                <a:latin typeface="Century Gothic" pitchFamily="34" charset="0"/>
                <a:cs typeface="Aharoni" panose="02010803020104030203" pitchFamily="2" charset="-79"/>
              </a:rPr>
              <a:t>Kementerian </a:t>
            </a:r>
            <a:r>
              <a:rPr lang="id-ID" sz="1200" b="1" kern="0" dirty="0">
                <a:latin typeface="Century Gothic" pitchFamily="34" charset="0"/>
                <a:cs typeface="Aharoni" panose="02010803020104030203" pitchFamily="2" charset="-79"/>
              </a:rPr>
              <a:t>Pekerjaan Umum dan Perumahan </a:t>
            </a:r>
            <a:r>
              <a:rPr lang="id-ID" sz="1200" b="1" kern="0" dirty="0" smtClean="0">
                <a:latin typeface="Century Gothic" pitchFamily="34" charset="0"/>
                <a:cs typeface="Aharoni" panose="02010803020104030203" pitchFamily="2" charset="-79"/>
              </a:rPr>
              <a:t>Rakyat</a:t>
            </a:r>
            <a:endParaRPr lang="en-US" sz="1200" b="1" kern="0" dirty="0" smtClean="0">
              <a:latin typeface="Century Gothic" pitchFamily="34" charset="0"/>
              <a:cs typeface="Aharoni" panose="02010803020104030203" pitchFamily="2" charset="-79"/>
            </a:endParaRPr>
          </a:p>
          <a:p>
            <a:pPr defTabSz="873104">
              <a:defRPr/>
            </a:pPr>
            <a:r>
              <a:rPr lang="id-ID" sz="1200" b="1" kern="0" dirty="0">
                <a:latin typeface="Century Gothic" pitchFamily="34" charset="0"/>
                <a:cs typeface="Aharoni" panose="02010803020104030203" pitchFamily="2" charset="-79"/>
              </a:rPr>
              <a:t>Dire</a:t>
            </a:r>
            <a:r>
              <a:rPr lang="en-US" sz="1200" b="1" kern="0" dirty="0">
                <a:latin typeface="Century Gothic" pitchFamily="34" charset="0"/>
                <a:cs typeface="Aharoni" panose="02010803020104030203" pitchFamily="2" charset="-79"/>
              </a:rPr>
              <a:t>k</a:t>
            </a:r>
            <a:r>
              <a:rPr lang="id-ID" sz="1200" b="1" kern="0" dirty="0">
                <a:latin typeface="Century Gothic" pitchFamily="34" charset="0"/>
                <a:cs typeface="Aharoni" panose="02010803020104030203" pitchFamily="2" charset="-79"/>
              </a:rPr>
              <a:t>torat Jenderal Cipta </a:t>
            </a:r>
            <a:r>
              <a:rPr lang="id-ID" sz="1200" b="1" kern="0" dirty="0" smtClean="0">
                <a:latin typeface="Century Gothic" pitchFamily="34" charset="0"/>
                <a:cs typeface="Aharoni" panose="02010803020104030203" pitchFamily="2" charset="-79"/>
              </a:rPr>
              <a:t>Karya</a:t>
            </a:r>
            <a:endParaRPr lang="en-US" sz="1200" b="1" kern="0" dirty="0" smtClean="0">
              <a:latin typeface="Century Gothic" pitchFamily="34" charset="0"/>
              <a:cs typeface="Aharoni" panose="02010803020104030203" pitchFamily="2" charset="-79"/>
            </a:endParaRPr>
          </a:p>
          <a:p>
            <a:pPr defTabSz="873104">
              <a:defRPr/>
            </a:pPr>
            <a:r>
              <a:rPr lang="en-US" sz="1200" b="1" kern="0" dirty="0" err="1">
                <a:latin typeface="Century Gothic" pitchFamily="34" charset="0"/>
                <a:cs typeface="Aharoni" panose="02010803020104030203" pitchFamily="2" charset="-79"/>
              </a:rPr>
              <a:t>Direktorat</a:t>
            </a:r>
            <a:r>
              <a:rPr lang="en-US" sz="1200" b="1" kern="0" dirty="0">
                <a:latin typeface="Century Gothic" pitchFamily="34" charset="0"/>
                <a:cs typeface="Aharoni" panose="02010803020104030203" pitchFamily="2" charset="-79"/>
              </a:rPr>
              <a:t> </a:t>
            </a:r>
            <a:r>
              <a:rPr lang="en-US" sz="1200" b="1" kern="0" dirty="0" err="1">
                <a:latin typeface="Century Gothic" pitchFamily="34" charset="0"/>
                <a:cs typeface="Aharoni" panose="02010803020104030203" pitchFamily="2" charset="-79"/>
              </a:rPr>
              <a:t>Pengembangan</a:t>
            </a:r>
            <a:r>
              <a:rPr lang="en-US" sz="1200" b="1" kern="0" dirty="0">
                <a:latin typeface="Century Gothic" pitchFamily="34" charset="0"/>
                <a:cs typeface="Aharoni" panose="02010803020104030203" pitchFamily="2" charset="-79"/>
              </a:rPr>
              <a:t> </a:t>
            </a:r>
            <a:r>
              <a:rPr lang="en-US" sz="1200" b="1" kern="0" dirty="0" err="1">
                <a:latin typeface="Century Gothic" pitchFamily="34" charset="0"/>
                <a:cs typeface="Aharoni" panose="02010803020104030203" pitchFamily="2" charset="-79"/>
              </a:rPr>
              <a:t>Penyehatan</a:t>
            </a:r>
            <a:r>
              <a:rPr lang="en-US" sz="1200" b="1" kern="0" dirty="0">
                <a:latin typeface="Century Gothic" pitchFamily="34" charset="0"/>
                <a:cs typeface="Aharoni" panose="02010803020104030203" pitchFamily="2" charset="-79"/>
              </a:rPr>
              <a:t> </a:t>
            </a:r>
            <a:r>
              <a:rPr lang="en-US" sz="1200" b="1" kern="0" dirty="0" err="1">
                <a:latin typeface="Century Gothic" pitchFamily="34" charset="0"/>
                <a:cs typeface="Aharoni" panose="02010803020104030203" pitchFamily="2" charset="-79"/>
              </a:rPr>
              <a:t>Lingkungan</a:t>
            </a:r>
            <a:r>
              <a:rPr lang="en-US" sz="1200" b="1" kern="0" dirty="0">
                <a:latin typeface="Century Gothic" pitchFamily="34" charset="0"/>
                <a:cs typeface="Aharoni" panose="02010803020104030203" pitchFamily="2" charset="-79"/>
              </a:rPr>
              <a:t> </a:t>
            </a:r>
            <a:r>
              <a:rPr lang="en-US" sz="1200" b="1" kern="0" dirty="0" err="1">
                <a:latin typeface="Century Gothic" pitchFamily="34" charset="0"/>
                <a:cs typeface="Aharoni" panose="02010803020104030203" pitchFamily="2" charset="-79"/>
              </a:rPr>
              <a:t>Permukiman</a:t>
            </a:r>
            <a:endParaRPr lang="id-ID" sz="1200" b="1" kern="0" dirty="0">
              <a:latin typeface="Century Gothic" pitchFamily="34" charset="0"/>
              <a:cs typeface="Aharoni" panose="02010803020104030203" pitchFamily="2" charset="-79"/>
            </a:endParaRPr>
          </a:p>
          <a:p>
            <a:pPr defTabSz="87310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kern="0" dirty="0">
              <a:latin typeface="Century Gothic" pitchFamily="34" charset="0"/>
              <a:cs typeface="Aharoni" panose="02010803020104030203" pitchFamily="2" charset="-79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screen">
            <a:extLst/>
          </a:blip>
          <a:srcRect/>
          <a:stretch/>
        </p:blipFill>
        <p:spPr>
          <a:xfrm>
            <a:off x="76200" y="1046027"/>
            <a:ext cx="3143272" cy="398317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3352800" y="4343400"/>
            <a:ext cx="5791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971800" y="1524000"/>
            <a:ext cx="6108756" cy="2047884"/>
          </a:xfrm>
          <a:extLst/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800" dirty="0" smtClean="0">
                <a:solidFill>
                  <a:schemeClr val="tx1"/>
                </a:solidFill>
                <a:latin typeface="Century Gothic" pitchFamily="34" charset="0"/>
                <a:cs typeface="Aharoni" pitchFamily="2" charset="-79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Century Gothic" pitchFamily="34" charset="0"/>
                <a:cs typeface="Aharoni" pitchFamily="2" charset="-79"/>
              </a:rPr>
            </a:br>
            <a:r>
              <a:rPr lang="en-US" sz="2800" dirty="0" smtClean="0">
                <a:solidFill>
                  <a:schemeClr val="tx1"/>
                </a:solidFill>
                <a:latin typeface="Century Gothic" pitchFamily="34" charset="0"/>
                <a:cs typeface="Aharoni" pitchFamily="2" charset="-79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Century Gothic" pitchFamily="34" charset="0"/>
                <a:cs typeface="Aharoni" pitchFamily="2" charset="-79"/>
              </a:rPr>
            </a:br>
            <a:r>
              <a:rPr lang="en-US" sz="2800" dirty="0" smtClean="0">
                <a:solidFill>
                  <a:schemeClr val="tx1"/>
                </a:solidFill>
                <a:latin typeface="Century Gothic" pitchFamily="34" charset="0"/>
                <a:cs typeface="Aharoni" pitchFamily="2" charset="-79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Century Gothic" pitchFamily="34" charset="0"/>
                <a:cs typeface="Aharoni" pitchFamily="2" charset="-79"/>
              </a:rPr>
            </a:br>
            <a:r>
              <a:rPr lang="id-ID" sz="2800" dirty="0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PERCEPATAN PEMBANGUNAN SANITASI UNTUK MENCAPAI UNIVERSAL ACCESS </a:t>
            </a:r>
            <a:br>
              <a:rPr lang="id-ID" sz="2800" dirty="0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</a:br>
            <a:r>
              <a:rPr lang="id-ID" sz="2800" dirty="0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PADA TAHUN 2019</a:t>
            </a:r>
            <a:endParaRPr lang="id-ID" sz="1600" dirty="0" smtClean="0">
              <a:solidFill>
                <a:schemeClr val="tx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2819400" y="4572000"/>
            <a:ext cx="8305800" cy="1285884"/>
          </a:xfrm>
          <a:prstGeom prst="rect">
            <a:avLst/>
          </a:prstGeom>
          <a:extLst/>
        </p:spPr>
        <p:txBody>
          <a:bodyPr vert="horz" lIns="91440" tIns="45720" rIns="91440" bIns="45720" rtlCol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Aharoni" pitchFamily="2" charset="-79"/>
              </a:rPr>
              <a:t>Disampaikan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Aharoni" pitchFamily="2" charset="-79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Aharoni" pitchFamily="2" charset="-79"/>
              </a:rPr>
              <a:t>oleh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Aharoni" pitchFamily="2" charset="-79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itchFamily="34" charset="0"/>
                <a:ea typeface="+mj-ea"/>
                <a:cs typeface="Aharoni" pitchFamily="2" charset="-79"/>
              </a:rPr>
              <a:t>Direktur Pengembangan PLP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itchFamily="34" charset="0"/>
              <a:ea typeface="+mj-ea"/>
              <a:cs typeface="Aharoni" pitchFamily="2" charset="-79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429000" y="3657600"/>
            <a:ext cx="4876800" cy="158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429000" y="3732212"/>
            <a:ext cx="48768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55240" y="5943600"/>
            <a:ext cx="2969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id-ID" b="1" dirty="0" smtClean="0">
                <a:latin typeface="Century Gothic" pitchFamily="34" charset="0"/>
                <a:cs typeface="Aharoni" pitchFamily="2" charset="-79"/>
              </a:rPr>
              <a:t>Jakarta</a:t>
            </a:r>
            <a:r>
              <a:rPr lang="en-US" b="1" dirty="0" smtClean="0">
                <a:latin typeface="Century Gothic" pitchFamily="34" charset="0"/>
                <a:cs typeface="Aharoni" pitchFamily="2" charset="-79"/>
              </a:rPr>
              <a:t>, </a:t>
            </a:r>
            <a:r>
              <a:rPr lang="id-ID" b="1" dirty="0" smtClean="0">
                <a:latin typeface="Century Gothic" pitchFamily="34" charset="0"/>
                <a:cs typeface="Aharoni" pitchFamily="2" charset="-79"/>
              </a:rPr>
              <a:t>16 Februari </a:t>
            </a:r>
            <a:r>
              <a:rPr lang="en-US" b="1" dirty="0" smtClean="0">
                <a:latin typeface="Century Gothic" pitchFamily="34" charset="0"/>
                <a:cs typeface="Aharoni" pitchFamily="2" charset="-79"/>
              </a:rPr>
              <a:t>2016</a:t>
            </a:r>
            <a:endParaRPr lang="id-ID" sz="1100" b="1" dirty="0" smtClean="0">
              <a:latin typeface="Century Gothic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ED9ECBDA-C215-47DD-A09E-2669EBAAEFA7}" type="slidenum">
              <a:rPr lang="id-ID" altLang="en-US" smtClean="0"/>
              <a:pPr>
                <a:defRPr/>
              </a:pPr>
              <a:t>1</a:t>
            </a:fld>
            <a:endParaRPr lang="id-ID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" name="Rectangle 187"/>
          <p:cNvSpPr/>
          <p:nvPr/>
        </p:nvSpPr>
        <p:spPr>
          <a:xfrm>
            <a:off x="0" y="715963"/>
            <a:ext cx="9144000" cy="61420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16" name="Rectangle 115"/>
          <p:cNvSpPr/>
          <p:nvPr/>
        </p:nvSpPr>
        <p:spPr>
          <a:xfrm>
            <a:off x="5791200" y="704850"/>
            <a:ext cx="3352800" cy="6153150"/>
          </a:xfrm>
          <a:prstGeom prst="rect">
            <a:avLst/>
          </a:prstGeom>
          <a:solidFill>
            <a:srgbClr val="FFC000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grpSp>
        <p:nvGrpSpPr>
          <p:cNvPr id="8197" name="Group 41"/>
          <p:cNvGrpSpPr>
            <a:grpSpLocks/>
          </p:cNvGrpSpPr>
          <p:nvPr/>
        </p:nvGrpSpPr>
        <p:grpSpPr bwMode="auto">
          <a:xfrm>
            <a:off x="6103938" y="5580063"/>
            <a:ext cx="1317625" cy="866775"/>
            <a:chOff x="5056437" y="2930721"/>
            <a:chExt cx="1614708" cy="989648"/>
          </a:xfrm>
        </p:grpSpPr>
        <p:pic>
          <p:nvPicPr>
            <p:cNvPr id="33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56437" y="2945221"/>
              <a:ext cx="1591363" cy="9552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8" name="Frame 47"/>
            <p:cNvSpPr/>
            <p:nvPr/>
          </p:nvSpPr>
          <p:spPr>
            <a:xfrm>
              <a:off x="5056437" y="2930721"/>
              <a:ext cx="1614708" cy="989648"/>
            </a:xfrm>
            <a:prstGeom prst="frame">
              <a:avLst>
                <a:gd name="adj1" fmla="val 864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76200" y="1122363"/>
            <a:ext cx="1752600" cy="62706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Sistem Setempat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(</a:t>
            </a:r>
            <a:r>
              <a:rPr lang="id-ID" sz="12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On-Site</a:t>
            </a:r>
            <a:r>
              <a:rPr lang="id-ID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33600" y="2462213"/>
            <a:ext cx="1631950" cy="4270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latin typeface="Century Gothic" panose="020B0502020202020204" pitchFamily="34" charset="0"/>
              </a:rPr>
              <a:t>Tangki Septik Individual/Bersama</a:t>
            </a:r>
          </a:p>
        </p:txBody>
      </p:sp>
      <p:cxnSp>
        <p:nvCxnSpPr>
          <p:cNvPr id="16" name="Straight Arrow Connector 15"/>
          <p:cNvCxnSpPr>
            <a:endCxn id="8236" idx="1"/>
          </p:cNvCxnSpPr>
          <p:nvPr/>
        </p:nvCxnSpPr>
        <p:spPr>
          <a:xfrm flipV="1">
            <a:off x="1114425" y="2093913"/>
            <a:ext cx="5276850" cy="3175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1" name="AutoShape 6" descr="Image result for IPLT KEPUTIH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5" name="Rounded Rectangle 24"/>
          <p:cNvSpPr/>
          <p:nvPr/>
        </p:nvSpPr>
        <p:spPr>
          <a:xfrm>
            <a:off x="57150" y="4197350"/>
            <a:ext cx="1770063" cy="6096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Sistem Terpusat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(</a:t>
            </a:r>
            <a:r>
              <a:rPr lang="id-ID" sz="12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Off-Site</a:t>
            </a:r>
            <a:r>
              <a:rPr lang="id-ID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03938" y="6451600"/>
            <a:ext cx="1317625" cy="3429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latin typeface="Century Gothic" panose="020B0502020202020204" pitchFamily="34" charset="0"/>
              </a:rPr>
              <a:t>Skala Regional/Kota</a:t>
            </a:r>
          </a:p>
        </p:txBody>
      </p:sp>
      <p:grpSp>
        <p:nvGrpSpPr>
          <p:cNvPr id="8204" name="Group 21"/>
          <p:cNvGrpSpPr>
            <a:grpSpLocks/>
          </p:cNvGrpSpPr>
          <p:nvPr/>
        </p:nvGrpSpPr>
        <p:grpSpPr bwMode="auto">
          <a:xfrm>
            <a:off x="2517775" y="1828800"/>
            <a:ext cx="925513" cy="625475"/>
            <a:chOff x="4060526" y="893194"/>
            <a:chExt cx="1214549" cy="846971"/>
          </a:xfrm>
        </p:grpSpPr>
        <p:pic>
          <p:nvPicPr>
            <p:cNvPr id="8238" name="Picture 8" descr="http://www.mwwaste.co.uk/Images/tankdatail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9594" y="929027"/>
              <a:ext cx="1205481" cy="775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Frame 36"/>
            <p:cNvSpPr/>
            <p:nvPr/>
          </p:nvSpPr>
          <p:spPr>
            <a:xfrm>
              <a:off x="4060526" y="893194"/>
              <a:ext cx="1214549" cy="846971"/>
            </a:xfrm>
            <a:prstGeom prst="frame">
              <a:avLst>
                <a:gd name="adj1" fmla="val 864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</a:endParaRPr>
            </a:p>
          </p:txBody>
        </p:sp>
      </p:grpSp>
      <p:pic>
        <p:nvPicPr>
          <p:cNvPr id="8205" name="Picture 11" descr="DSC0219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0" b="4736"/>
          <a:stretch>
            <a:fillRect/>
          </a:stretch>
        </p:blipFill>
        <p:spPr bwMode="auto">
          <a:xfrm>
            <a:off x="6121400" y="3376613"/>
            <a:ext cx="1273175" cy="8985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35" descr="http://www.pojoksamber.com/wp-content/uploads/2015/05/a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73250"/>
            <a:ext cx="92233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35" descr="http://www.pojoksamber.com/wp-content/uploads/2015/05/a1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4953000"/>
            <a:ext cx="135890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45"/>
          <p:cNvSpPr/>
          <p:nvPr/>
        </p:nvSpPr>
        <p:spPr>
          <a:xfrm>
            <a:off x="6096000" y="4078288"/>
            <a:ext cx="1317625" cy="36036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latin typeface="Century Gothic" panose="020B0502020202020204" pitchFamily="34" charset="0"/>
              </a:rPr>
              <a:t>Skala Komunal</a:t>
            </a:r>
          </a:p>
        </p:txBody>
      </p:sp>
      <p:cxnSp>
        <p:nvCxnSpPr>
          <p:cNvPr id="17" name="Elbow Connector 16"/>
          <p:cNvCxnSpPr>
            <a:stCxn id="8207" idx="3"/>
            <a:endCxn id="8218" idx="1"/>
          </p:cNvCxnSpPr>
          <p:nvPr/>
        </p:nvCxnSpPr>
        <p:spPr>
          <a:xfrm flipV="1">
            <a:off x="1730375" y="4865688"/>
            <a:ext cx="4391025" cy="617537"/>
          </a:xfrm>
          <a:prstGeom prst="bentConnector3">
            <a:avLst>
              <a:gd name="adj1" fmla="val 50000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8207" idx="3"/>
            <a:endCxn id="8205" idx="1"/>
          </p:cNvCxnSpPr>
          <p:nvPr/>
        </p:nvCxnSpPr>
        <p:spPr>
          <a:xfrm flipV="1">
            <a:off x="1730375" y="3825875"/>
            <a:ext cx="4391025" cy="1657350"/>
          </a:xfrm>
          <a:prstGeom prst="bentConnector3">
            <a:avLst>
              <a:gd name="adj1" fmla="val 50000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38" name="Elbow Connector 14337"/>
          <p:cNvCxnSpPr>
            <a:stCxn id="8207" idx="3"/>
            <a:endCxn id="48" idx="1"/>
          </p:cNvCxnSpPr>
          <p:nvPr/>
        </p:nvCxnSpPr>
        <p:spPr>
          <a:xfrm>
            <a:off x="1730375" y="5483225"/>
            <a:ext cx="4373563" cy="530225"/>
          </a:xfrm>
          <a:prstGeom prst="bentConnector3">
            <a:avLst>
              <a:gd name="adj1" fmla="val 50000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6200775" y="2571750"/>
            <a:ext cx="1800225" cy="5032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latin typeface="Century Gothic" panose="020B0502020202020204" pitchFamily="34" charset="0"/>
              </a:rPr>
              <a:t>Instalasi Pengolahan Lumpur Tinja (IPLT)</a:t>
            </a:r>
          </a:p>
        </p:txBody>
      </p:sp>
      <p:grpSp>
        <p:nvGrpSpPr>
          <p:cNvPr id="8213" name="Group 23"/>
          <p:cNvGrpSpPr>
            <a:grpSpLocks/>
          </p:cNvGrpSpPr>
          <p:nvPr/>
        </p:nvGrpSpPr>
        <p:grpSpPr bwMode="auto">
          <a:xfrm>
            <a:off x="6391275" y="1647825"/>
            <a:ext cx="1439863" cy="900113"/>
            <a:chOff x="6848592" y="872867"/>
            <a:chExt cx="1247683" cy="833024"/>
          </a:xfrm>
        </p:grpSpPr>
        <p:pic>
          <p:nvPicPr>
            <p:cNvPr id="8236" name="Picture 10" descr="http://www.acehnews.net/wp-content/uploads/2015/04/IPLT-3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8592" y="872868"/>
              <a:ext cx="1247682" cy="826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" name="Frame 93"/>
            <p:cNvSpPr/>
            <p:nvPr/>
          </p:nvSpPr>
          <p:spPr>
            <a:xfrm>
              <a:off x="6848592" y="872867"/>
              <a:ext cx="1247683" cy="833024"/>
            </a:xfrm>
            <a:prstGeom prst="frame">
              <a:avLst>
                <a:gd name="adj1" fmla="val 864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</a:endParaRPr>
            </a:p>
          </p:txBody>
        </p:sp>
      </p:grpSp>
      <p:pic>
        <p:nvPicPr>
          <p:cNvPr id="8214" name="Picture 2" descr="http://zynkon.en.ecplaza.net/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1871663"/>
            <a:ext cx="868363" cy="5794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2474913" y="5002213"/>
            <a:ext cx="457200" cy="3683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>
                <a:latin typeface="+mn-lt"/>
              </a:rPr>
              <a:t>SR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3997325" y="762000"/>
            <a:ext cx="1547813" cy="49371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PENGANGKUTAN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6378575" y="762000"/>
            <a:ext cx="1539875" cy="49371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3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PENGOLAHAN  AKHIR</a:t>
            </a:r>
            <a:endParaRPr lang="en-US" sz="13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218" name="Picture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4518025"/>
            <a:ext cx="1279525" cy="6953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6100763" y="5181600"/>
            <a:ext cx="1338262" cy="39211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latin typeface="Century Gothic" panose="020B0502020202020204" pitchFamily="34" charset="0"/>
              </a:rPr>
              <a:t>Skala Kawasan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2212975" y="762000"/>
            <a:ext cx="1476375" cy="49371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3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PENAMPUNGAN</a:t>
            </a:r>
            <a:endParaRPr lang="en-US" sz="13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>
            <a:off x="5791200" y="1255713"/>
            <a:ext cx="0" cy="53467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3806825" y="1273175"/>
            <a:ext cx="0" cy="5345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2057400" y="1255713"/>
            <a:ext cx="0" cy="53467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6200" y="6421438"/>
          <a:ext cx="6096000" cy="344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199"/>
                <a:gridCol w="5638801"/>
              </a:tblGrid>
              <a:tr h="344487">
                <a:tc>
                  <a:txBody>
                    <a:bodyPr/>
                    <a:lstStyle/>
                    <a:p>
                      <a:endParaRPr lang="id-ID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T="45765" marB="45765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500" b="0" dirty="0" smtClean="0">
                          <a:solidFill>
                            <a:schemeClr val="tx1"/>
                          </a:solidFill>
                        </a:rPr>
                        <a:t>Kegiatan</a:t>
                      </a:r>
                      <a:r>
                        <a:rPr lang="id-ID" sz="1500" b="0" baseline="0" dirty="0" smtClean="0">
                          <a:solidFill>
                            <a:schemeClr val="tx1"/>
                          </a:solidFill>
                        </a:rPr>
                        <a:t> yang dapat dibiayai dengan APBN</a:t>
                      </a:r>
                      <a:endParaRPr lang="id-ID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T="45765" marB="45765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31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6635750" y="631190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70398D0-5DC7-4E99-A6D7-A2342DFA5A65}" type="slidenum">
              <a:rPr lang="en-US" altLang="en-US" sz="1200" smtClean="0">
                <a:solidFill>
                  <a:srgbClr val="898989"/>
                </a:solidFill>
              </a:rPr>
              <a:pPr/>
              <a:t>10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12700" y="44450"/>
            <a:ext cx="8640763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954" dirty="0">
                <a:solidFill>
                  <a:schemeClr val="tx2"/>
                </a:solidFill>
                <a:latin typeface="Impact" panose="020B0806030902050204" pitchFamily="34" charset="0"/>
              </a:rPr>
              <a:t>K</a:t>
            </a:r>
            <a:r>
              <a:rPr lang="id-ID" altLang="en-US" sz="2954" dirty="0">
                <a:solidFill>
                  <a:schemeClr val="tx2"/>
                </a:solidFill>
                <a:latin typeface="Impact" panose="020B0806030902050204" pitchFamily="34" charset="0"/>
              </a:rPr>
              <a:t>ONSEP PENGELOLAAN AIR LIMBAH</a:t>
            </a:r>
            <a:endParaRPr lang="en-US" sz="2954" spc="277" dirty="0">
              <a:solidFill>
                <a:schemeClr val="tx2"/>
              </a:solidFill>
              <a:latin typeface="Impact" panose="020B0806030902050204" pitchFamily="34" charset="0"/>
            </a:endParaRPr>
          </a:p>
        </p:txBody>
      </p:sp>
      <p:cxnSp>
        <p:nvCxnSpPr>
          <p:cNvPr id="56" name="Elbow Connector 55"/>
          <p:cNvCxnSpPr/>
          <p:nvPr/>
        </p:nvCxnSpPr>
        <p:spPr>
          <a:xfrm flipV="1">
            <a:off x="7394575" y="3097213"/>
            <a:ext cx="381000" cy="755650"/>
          </a:xfrm>
          <a:prstGeom prst="bentConnector2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/>
          <p:nvPr/>
        </p:nvCxnSpPr>
        <p:spPr>
          <a:xfrm rot="5400000" flipH="1" flipV="1">
            <a:off x="6963569" y="4293394"/>
            <a:ext cx="1279525" cy="344487"/>
          </a:xfrm>
          <a:prstGeom prst="bentConnector3">
            <a:avLst>
              <a:gd name="adj1" fmla="val 2139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4568825" y="-1335087"/>
            <a:ext cx="0" cy="9144000"/>
          </a:xfrm>
          <a:prstGeom prst="line">
            <a:avLst/>
          </a:prstGeom>
          <a:ln w="38100">
            <a:solidFill>
              <a:schemeClr val="accent5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0" y="-1"/>
            <a:ext cx="9144000" cy="70506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/>
              <a:t>SISTEM PENGELOLAAN AIR LIMBAH (SPAL)</a:t>
            </a:r>
          </a:p>
        </p:txBody>
      </p:sp>
      <p:pic>
        <p:nvPicPr>
          <p:cNvPr id="45" name="Picture 44" descr="https://lh4.googleusercontent.com/-gUyCpp4ON_w/AAAAAAAAAAI/AAAAAAAAABU/fd7Pgmh3U_I/photo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-1"/>
            <a:ext cx="763939" cy="705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25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" name="Rectangle 126"/>
          <p:cNvSpPr/>
          <p:nvPr/>
        </p:nvSpPr>
        <p:spPr>
          <a:xfrm>
            <a:off x="0" y="715963"/>
            <a:ext cx="9144000" cy="61420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26" name="Rectangle 125"/>
          <p:cNvSpPr/>
          <p:nvPr/>
        </p:nvSpPr>
        <p:spPr>
          <a:xfrm>
            <a:off x="7332106" y="838200"/>
            <a:ext cx="1730461" cy="591740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" name="Rectangle 29"/>
          <p:cNvSpPr/>
          <p:nvPr/>
        </p:nvSpPr>
        <p:spPr>
          <a:xfrm>
            <a:off x="4269263" y="838200"/>
            <a:ext cx="1521937" cy="59089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346" name="AutoShape 6" descr="Image result for IPLT KEPUTIH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5" name="Rectangle 210"/>
          <p:cNvSpPr txBox="1">
            <a:spLocks noChangeArrowheads="1"/>
          </p:cNvSpPr>
          <p:nvPr/>
        </p:nvSpPr>
        <p:spPr bwMode="auto">
          <a:xfrm>
            <a:off x="76200" y="148726"/>
            <a:ext cx="8915400" cy="68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282575" indent="-282575" algn="r"/>
            <a:r>
              <a:rPr lang="en-US" sz="2400" b="1" dirty="0">
                <a:solidFill>
                  <a:srgbClr val="0070C0"/>
                </a:solidFill>
                <a:latin typeface="Century Gothic"/>
              </a:rPr>
              <a:t>SISTEM PENGELOLAAN </a:t>
            </a:r>
            <a:r>
              <a:rPr lang="id-ID" sz="2400" b="1" dirty="0">
                <a:solidFill>
                  <a:srgbClr val="0070C0"/>
                </a:solidFill>
                <a:latin typeface="Century Gothic"/>
              </a:rPr>
              <a:t>PERSAMPAHAN</a:t>
            </a:r>
            <a:endParaRPr lang="en-US" sz="2400" b="1" dirty="0">
              <a:solidFill>
                <a:srgbClr val="0070C0"/>
              </a:solidFill>
              <a:latin typeface="Century Gothic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284327" y="684212"/>
            <a:ext cx="8778240" cy="1588"/>
          </a:xfrm>
          <a:prstGeom prst="line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84327" y="703473"/>
            <a:ext cx="8778240" cy="1588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 descr="https://lh4.googleusercontent.com/-gUyCpp4ON_w/AAAAAAAAAAI/AAAAAAAAABU/fd7Pgmh3U_I/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540" y="132996"/>
            <a:ext cx="477673" cy="47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9" descr="C:\Users\Borneo\Downloads\hom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49392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3236912" y="994567"/>
            <a:ext cx="990600" cy="3571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Century Gothic" panose="020B0502020202020204" pitchFamily="34" charset="0"/>
              </a:rPr>
              <a:t>RESIDU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346200" y="927099"/>
            <a:ext cx="1736725" cy="4921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b="1" dirty="0">
                <a:latin typeface="Century Gothic" panose="020B0502020202020204" pitchFamily="34" charset="0"/>
              </a:rPr>
              <a:t>PEMILAHAN</a:t>
            </a:r>
            <a:r>
              <a:rPr lang="id-ID" sz="1300" b="1" dirty="0">
                <a:latin typeface="Century Gothic" panose="020B0502020202020204" pitchFamily="34" charset="0"/>
              </a:rPr>
              <a:t>,</a:t>
            </a:r>
            <a:endParaRPr lang="en-US" sz="1300" b="1" dirty="0"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en-US" sz="1300" b="1" dirty="0">
                <a:latin typeface="Century Gothic" panose="020B0502020202020204" pitchFamily="34" charset="0"/>
              </a:rPr>
              <a:t>PEWADAHAN</a:t>
            </a:r>
            <a:r>
              <a:rPr lang="id-ID" sz="1300" b="1" dirty="0">
                <a:latin typeface="Century Gothic" panose="020B0502020202020204" pitchFamily="34" charset="0"/>
              </a:rPr>
              <a:t> &amp; 3R</a:t>
            </a:r>
            <a:endParaRPr lang="en-US" sz="1300" b="1" dirty="0">
              <a:latin typeface="Century Gothic" panose="020B0502020202020204" pitchFamily="34" charset="0"/>
            </a:endParaRPr>
          </a:p>
        </p:txBody>
      </p:sp>
      <p:grpSp>
        <p:nvGrpSpPr>
          <p:cNvPr id="57" name="Group 30"/>
          <p:cNvGrpSpPr>
            <a:grpSpLocks/>
          </p:cNvGrpSpPr>
          <p:nvPr/>
        </p:nvGrpSpPr>
        <p:grpSpPr bwMode="auto">
          <a:xfrm>
            <a:off x="1670050" y="2760504"/>
            <a:ext cx="1262062" cy="611188"/>
            <a:chOff x="3104449" y="2078566"/>
            <a:chExt cx="1262904" cy="609891"/>
          </a:xfrm>
        </p:grpSpPr>
        <p:sp>
          <p:nvSpPr>
            <p:cNvPr id="58" name="Rectangle 57"/>
            <p:cNvSpPr/>
            <p:nvPr/>
          </p:nvSpPr>
          <p:spPr>
            <a:xfrm>
              <a:off x="3104449" y="2078566"/>
              <a:ext cx="1162825" cy="6098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latin typeface="Century Gothic" panose="020B0502020202020204" pitchFamily="34" charset="0"/>
              </a:endParaRPr>
            </a:p>
          </p:txBody>
        </p:sp>
        <p:pic>
          <p:nvPicPr>
            <p:cNvPr id="59" name="Picture 2" descr="C:\Users\Borneo\Downloads\bin blu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9342" y="2078566"/>
              <a:ext cx="382687" cy="609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TextBox 6"/>
            <p:cNvSpPr txBox="1">
              <a:spLocks noChangeArrowheads="1"/>
            </p:cNvSpPr>
            <p:nvPr/>
          </p:nvSpPr>
          <p:spPr bwMode="auto">
            <a:xfrm>
              <a:off x="3529153" y="2301411"/>
              <a:ext cx="8382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b="1">
                  <a:latin typeface="Century Gothic" pitchFamily="34" charset="0"/>
                </a:rPr>
                <a:t>Kertas dll</a:t>
              </a:r>
            </a:p>
          </p:txBody>
        </p:sp>
      </p:grpSp>
      <p:grpSp>
        <p:nvGrpSpPr>
          <p:cNvPr id="61" name="Group 9216"/>
          <p:cNvGrpSpPr>
            <a:grpSpLocks/>
          </p:cNvGrpSpPr>
          <p:nvPr/>
        </p:nvGrpSpPr>
        <p:grpSpPr bwMode="auto">
          <a:xfrm>
            <a:off x="1670050" y="3897154"/>
            <a:ext cx="1308100" cy="608013"/>
            <a:chOff x="3104447" y="3214329"/>
            <a:chExt cx="1309140" cy="607933"/>
          </a:xfrm>
        </p:grpSpPr>
        <p:sp>
          <p:nvSpPr>
            <p:cNvPr id="62" name="Rectangle 61"/>
            <p:cNvSpPr/>
            <p:nvPr/>
          </p:nvSpPr>
          <p:spPr>
            <a:xfrm>
              <a:off x="3104447" y="3254012"/>
              <a:ext cx="1162974" cy="5682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latin typeface="Century Gothic" panose="020B0502020202020204" pitchFamily="34" charset="0"/>
              </a:endParaRPr>
            </a:p>
          </p:txBody>
        </p:sp>
        <p:pic>
          <p:nvPicPr>
            <p:cNvPr id="63" name="Picture 4" descr="C:\Users\Borneo\Downloads\bin gree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210" y="3214329"/>
              <a:ext cx="359819" cy="583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TextBox 12"/>
            <p:cNvSpPr txBox="1">
              <a:spLocks noChangeArrowheads="1"/>
            </p:cNvSpPr>
            <p:nvPr/>
          </p:nvSpPr>
          <p:spPr bwMode="auto">
            <a:xfrm>
              <a:off x="3575387" y="3383198"/>
              <a:ext cx="83820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100" b="1">
                  <a:latin typeface="Century Gothic" pitchFamily="34" charset="0"/>
                </a:rPr>
                <a:t>Organik</a:t>
              </a:r>
            </a:p>
          </p:txBody>
        </p:sp>
      </p:grpSp>
      <p:grpSp>
        <p:nvGrpSpPr>
          <p:cNvPr id="65" name="Group 9221"/>
          <p:cNvGrpSpPr>
            <a:grpSpLocks/>
          </p:cNvGrpSpPr>
          <p:nvPr/>
        </p:nvGrpSpPr>
        <p:grpSpPr bwMode="auto">
          <a:xfrm>
            <a:off x="1670050" y="4505167"/>
            <a:ext cx="1241425" cy="673100"/>
            <a:chOff x="3104447" y="3822262"/>
            <a:chExt cx="1241815" cy="673538"/>
          </a:xfrm>
        </p:grpSpPr>
        <p:sp>
          <p:nvSpPr>
            <p:cNvPr id="66" name="Rectangle 65"/>
            <p:cNvSpPr/>
            <p:nvPr/>
          </p:nvSpPr>
          <p:spPr>
            <a:xfrm>
              <a:off x="3104447" y="3885803"/>
              <a:ext cx="1140183" cy="609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latin typeface="Century Gothic" panose="020B0502020202020204" pitchFamily="34" charset="0"/>
              </a:endParaRPr>
            </a:p>
          </p:txBody>
        </p:sp>
        <p:pic>
          <p:nvPicPr>
            <p:cNvPr id="67" name="Picture 5" descr="C:\Users\Borneo\Downloads\bin red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9342" y="3822262"/>
              <a:ext cx="407580" cy="59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TextBox 13"/>
            <p:cNvSpPr txBox="1">
              <a:spLocks noChangeArrowheads="1"/>
            </p:cNvSpPr>
            <p:nvPr/>
          </p:nvSpPr>
          <p:spPr bwMode="auto">
            <a:xfrm>
              <a:off x="3508062" y="3886200"/>
              <a:ext cx="838200" cy="508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900" b="1" dirty="0" err="1">
                  <a:latin typeface="Century Gothic" pitchFamily="34" charset="0"/>
                </a:rPr>
                <a:t>Bahan</a:t>
              </a:r>
              <a:r>
                <a:rPr lang="en-US" altLang="en-US" sz="900" b="1" dirty="0">
                  <a:latin typeface="Century Gothic" pitchFamily="34" charset="0"/>
                </a:rPr>
                <a:t> </a:t>
              </a:r>
              <a:r>
                <a:rPr lang="en-US" altLang="en-US" sz="900" b="1" dirty="0" err="1">
                  <a:latin typeface="Century Gothic" pitchFamily="34" charset="0"/>
                </a:rPr>
                <a:t>Beracun</a:t>
              </a:r>
              <a:r>
                <a:rPr lang="en-US" altLang="en-US" sz="900" b="1" dirty="0">
                  <a:latin typeface="Century Gothic" pitchFamily="34" charset="0"/>
                </a:rPr>
                <a:t> </a:t>
              </a:r>
              <a:r>
                <a:rPr lang="en-US" altLang="en-US" sz="900" b="1" dirty="0" err="1">
                  <a:latin typeface="Century Gothic" pitchFamily="34" charset="0"/>
                </a:rPr>
                <a:t>Berbahaya</a:t>
              </a:r>
              <a:endParaRPr lang="en-US" altLang="en-US" sz="900" b="1" dirty="0">
                <a:latin typeface="Century Gothic" pitchFamily="34" charset="0"/>
              </a:endParaRPr>
            </a:p>
          </p:txBody>
        </p:sp>
      </p:grpSp>
      <p:grpSp>
        <p:nvGrpSpPr>
          <p:cNvPr id="69" name="Group 9215"/>
          <p:cNvGrpSpPr>
            <a:grpSpLocks/>
          </p:cNvGrpSpPr>
          <p:nvPr/>
        </p:nvGrpSpPr>
        <p:grpSpPr bwMode="auto">
          <a:xfrm>
            <a:off x="1670050" y="3401854"/>
            <a:ext cx="1285875" cy="527050"/>
            <a:chOff x="3104448" y="2720171"/>
            <a:chExt cx="1286430" cy="525872"/>
          </a:xfrm>
        </p:grpSpPr>
        <p:sp>
          <p:nvSpPr>
            <p:cNvPr id="70" name="Rectangle 69"/>
            <p:cNvSpPr/>
            <p:nvPr/>
          </p:nvSpPr>
          <p:spPr>
            <a:xfrm>
              <a:off x="3104448" y="2723339"/>
              <a:ext cx="1162552" cy="4910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latin typeface="Century Gothic" panose="020B0502020202020204" pitchFamily="34" charset="0"/>
              </a:endParaRPr>
            </a:p>
          </p:txBody>
        </p:sp>
        <p:pic>
          <p:nvPicPr>
            <p:cNvPr id="71" name="Picture 3" descr="C:\Users\Borneo\Downloads\bin yelow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9342" y="2720171"/>
              <a:ext cx="357793" cy="525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TextBox 11"/>
            <p:cNvSpPr txBox="1">
              <a:spLocks noChangeArrowheads="1"/>
            </p:cNvSpPr>
            <p:nvPr/>
          </p:nvSpPr>
          <p:spPr bwMode="auto">
            <a:xfrm>
              <a:off x="3552678" y="2859996"/>
              <a:ext cx="8382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b="1">
                  <a:latin typeface="Century Gothic" pitchFamily="34" charset="0"/>
                </a:rPr>
                <a:t>Gelas dll</a:t>
              </a:r>
            </a:p>
          </p:txBody>
        </p:sp>
      </p:grpSp>
      <p:cxnSp>
        <p:nvCxnSpPr>
          <p:cNvPr id="74" name="Straight Connector 73"/>
          <p:cNvCxnSpPr/>
          <p:nvPr/>
        </p:nvCxnSpPr>
        <p:spPr>
          <a:xfrm>
            <a:off x="1295400" y="2939892"/>
            <a:ext cx="0" cy="19653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1295400" y="3670142"/>
            <a:ext cx="30956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1295400" y="4336892"/>
            <a:ext cx="285750" cy="142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1295400" y="4906804"/>
            <a:ext cx="28575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1319212" y="2937035"/>
            <a:ext cx="28575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4343400" y="923924"/>
            <a:ext cx="1358900" cy="4921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1300" b="1" dirty="0">
                <a:latin typeface="Century Gothic" panose="020B0502020202020204" pitchFamily="34" charset="0"/>
              </a:rPr>
              <a:t>PENGOLAHAN</a:t>
            </a:r>
            <a:endParaRPr lang="en-US" sz="1300" b="1" dirty="0">
              <a:latin typeface="Century Gothic" panose="020B0502020202020204" pitchFamily="34" charset="0"/>
            </a:endParaRPr>
          </a:p>
        </p:txBody>
      </p:sp>
      <p:pic>
        <p:nvPicPr>
          <p:cNvPr id="81" name="Picture 6" descr="C:\Users\Borneo\Downloads\gerobak terpilah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60604"/>
            <a:ext cx="1298575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Oval 82"/>
          <p:cNvSpPr/>
          <p:nvPr/>
        </p:nvSpPr>
        <p:spPr>
          <a:xfrm>
            <a:off x="4495800" y="3230568"/>
            <a:ext cx="1106647" cy="157346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latin typeface="Century Gothic" panose="020B0502020202020204" pitchFamily="34" charset="0"/>
              </a:rPr>
              <a:t>TPS</a:t>
            </a:r>
          </a:p>
          <a:p>
            <a:pPr algn="ctr">
              <a:defRPr/>
            </a:pPr>
            <a:r>
              <a:rPr lang="id-ID" sz="1600" b="1" dirty="0">
                <a:latin typeface="Century Gothic" panose="020B0502020202020204" pitchFamily="34" charset="0"/>
              </a:rPr>
              <a:t>TPS </a:t>
            </a:r>
            <a:r>
              <a:rPr lang="en-US" sz="1600" b="1" dirty="0">
                <a:latin typeface="Century Gothic" panose="020B0502020202020204" pitchFamily="34" charset="0"/>
              </a:rPr>
              <a:t>3R</a:t>
            </a:r>
          </a:p>
          <a:p>
            <a:pPr algn="ctr">
              <a:defRPr/>
            </a:pPr>
            <a:r>
              <a:rPr lang="id-ID" sz="1600" b="1" dirty="0">
                <a:latin typeface="Century Gothic" panose="020B0502020202020204" pitchFamily="34" charset="0"/>
              </a:rPr>
              <a:t>SPA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791200" y="927099"/>
            <a:ext cx="1539875" cy="4937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b="1" dirty="0">
                <a:latin typeface="Century Gothic" panose="020B0502020202020204" pitchFamily="34" charset="0"/>
              </a:rPr>
              <a:t>PENGANGKUTAN</a:t>
            </a:r>
          </a:p>
        </p:txBody>
      </p:sp>
      <p:sp>
        <p:nvSpPr>
          <p:cNvPr id="86" name="Rectangle 85"/>
          <p:cNvSpPr/>
          <p:nvPr/>
        </p:nvSpPr>
        <p:spPr>
          <a:xfrm>
            <a:off x="7696200" y="4700429"/>
            <a:ext cx="1008062" cy="3841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TPA</a:t>
            </a:r>
          </a:p>
        </p:txBody>
      </p:sp>
      <p:pic>
        <p:nvPicPr>
          <p:cNvPr id="87" name="Picture 7" descr="C:\Users\Borneo\Downloads\truk sampah terpilah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614870"/>
            <a:ext cx="1089819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0" name="Straight Arrow Connector 89"/>
          <p:cNvCxnSpPr/>
          <p:nvPr/>
        </p:nvCxnSpPr>
        <p:spPr>
          <a:xfrm>
            <a:off x="5638800" y="3963829"/>
            <a:ext cx="29845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2832100" y="3708242"/>
            <a:ext cx="17938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011487" y="3184367"/>
            <a:ext cx="0" cy="18430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2809875" y="5027455"/>
            <a:ext cx="20161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2832100" y="4374992"/>
            <a:ext cx="17938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2832100" y="3189130"/>
            <a:ext cx="17938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3025775" y="3957479"/>
            <a:ext cx="18891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V="1">
            <a:off x="4191000" y="3946366"/>
            <a:ext cx="282575" cy="111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9" name="Picture 19" descr="C:\Users\Borneo\Downloads\hom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892392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21" descr="IMG_174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15200" y="3255804"/>
            <a:ext cx="1714500" cy="1335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2" name="Straight Connector 101"/>
          <p:cNvCxnSpPr/>
          <p:nvPr/>
        </p:nvCxnSpPr>
        <p:spPr>
          <a:xfrm>
            <a:off x="1009650" y="3974942"/>
            <a:ext cx="3095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>
            <a:off x="152400" y="5106829"/>
            <a:ext cx="1008063" cy="500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RUMAH TANGGA</a:t>
            </a:r>
            <a:endParaRPr lang="en-US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8" name="Straight Arrow Connector 107"/>
          <p:cNvCxnSpPr/>
          <p:nvPr/>
        </p:nvCxnSpPr>
        <p:spPr>
          <a:xfrm>
            <a:off x="7016750" y="3936207"/>
            <a:ext cx="29845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7489825" y="933291"/>
            <a:ext cx="1539875" cy="4937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1300" b="1" dirty="0" smtClean="0">
                <a:latin typeface="Century Gothic" panose="020B0502020202020204" pitchFamily="34" charset="0"/>
              </a:rPr>
              <a:t>PENGOLAHAN  AKHIR</a:t>
            </a:r>
            <a:endParaRPr lang="en-US" sz="1300" b="1" dirty="0">
              <a:latin typeface="Century Gothic" panose="020B0502020202020204" pitchFamily="34" charset="0"/>
            </a:endParaRPr>
          </a:p>
        </p:txBody>
      </p:sp>
      <p:cxnSp>
        <p:nvCxnSpPr>
          <p:cNvPr id="112" name="Straight Connector 111"/>
          <p:cNvCxnSpPr/>
          <p:nvPr/>
        </p:nvCxnSpPr>
        <p:spPr>
          <a:xfrm>
            <a:off x="3165951" y="1600200"/>
            <a:ext cx="0" cy="5146992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5788025" y="1622505"/>
            <a:ext cx="3175" cy="5124687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4269263" y="1697196"/>
            <a:ext cx="0" cy="5049996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7315200" y="1633019"/>
            <a:ext cx="15875" cy="5114173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743684"/>
              </p:ext>
            </p:extLst>
          </p:nvPr>
        </p:nvGraphicFramePr>
        <p:xfrm>
          <a:off x="76201" y="6400800"/>
          <a:ext cx="6096000" cy="344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199"/>
                <a:gridCol w="5638801"/>
              </a:tblGrid>
              <a:tr h="344150">
                <a:tc>
                  <a:txBody>
                    <a:bodyPr/>
                    <a:lstStyle/>
                    <a:p>
                      <a:endParaRPr lang="id-ID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  <a:alpha val="5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500" b="0" dirty="0" smtClean="0">
                          <a:solidFill>
                            <a:schemeClr val="tx1"/>
                          </a:solidFill>
                        </a:rPr>
                        <a:t>Kegiatan</a:t>
                      </a:r>
                      <a:r>
                        <a:rPr lang="id-ID" sz="1500" b="0" baseline="0" dirty="0" smtClean="0">
                          <a:solidFill>
                            <a:schemeClr val="tx1"/>
                          </a:solidFill>
                        </a:rPr>
                        <a:t> yang dapat dibiayai dengan APBN</a:t>
                      </a:r>
                      <a:endParaRPr lang="id-ID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ED8E-A00C-4070-B50F-16900AA0948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0" y="-1"/>
            <a:ext cx="9144000" cy="70506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/>
              <a:t>SISTEM PENGELOLAAN </a:t>
            </a:r>
            <a:r>
              <a:rPr lang="id-ID" sz="2400" b="1" dirty="0" smtClean="0"/>
              <a:t>PERSAMPAHAN</a:t>
            </a:r>
            <a:endParaRPr lang="id-ID" sz="2400" b="1" dirty="0"/>
          </a:p>
        </p:txBody>
      </p:sp>
      <p:pic>
        <p:nvPicPr>
          <p:cNvPr id="82" name="Picture 81" descr="https://lh4.googleusercontent.com/-gUyCpp4ON_w/AAAAAAAAAAI/AAAAAAAAABU/fd7Pgmh3U_I/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763939" cy="705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666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Rectangle 57"/>
          <p:cNvSpPr/>
          <p:nvPr/>
        </p:nvSpPr>
        <p:spPr>
          <a:xfrm>
            <a:off x="0" y="715963"/>
            <a:ext cx="9144000" cy="61420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49" name="Rectangle 210"/>
          <p:cNvSpPr txBox="1">
            <a:spLocks noChangeArrowheads="1"/>
          </p:cNvSpPr>
          <p:nvPr/>
        </p:nvSpPr>
        <p:spPr bwMode="auto">
          <a:xfrm>
            <a:off x="147167" y="132996"/>
            <a:ext cx="8915400" cy="68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r"/>
            <a:r>
              <a:rPr lang="en-US" sz="2400" b="1" dirty="0">
                <a:solidFill>
                  <a:srgbClr val="0070C0"/>
                </a:solidFill>
                <a:latin typeface="Century Gothic"/>
              </a:rPr>
              <a:t>SISTEM PENGELOLAAN </a:t>
            </a:r>
            <a:r>
              <a:rPr lang="id-ID" sz="2400" b="1" dirty="0">
                <a:solidFill>
                  <a:srgbClr val="0070C0"/>
                </a:solidFill>
                <a:latin typeface="Century Gothic"/>
              </a:rPr>
              <a:t>DRAINASE PERMUKIMAN</a:t>
            </a:r>
            <a:endParaRPr lang="en-US" sz="2400" b="1" dirty="0">
              <a:solidFill>
                <a:srgbClr val="0070C0"/>
              </a:solidFill>
              <a:latin typeface="Century Gothic"/>
            </a:endParaRPr>
          </a:p>
        </p:txBody>
      </p:sp>
      <p:pic>
        <p:nvPicPr>
          <p:cNvPr id="50" name="Picture 49" descr="https://lh4.googleusercontent.com/-gUyCpp4ON_w/AAAAAAAAAAI/AAAAAAAAABU/fd7Pgmh3U_I/pho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540" y="132996"/>
            <a:ext cx="477673" cy="47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" name="Straight Connector 51"/>
          <p:cNvCxnSpPr/>
          <p:nvPr/>
        </p:nvCxnSpPr>
        <p:spPr>
          <a:xfrm>
            <a:off x="284327" y="684212"/>
            <a:ext cx="8778240" cy="1588"/>
          </a:xfrm>
          <a:prstGeom prst="line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84327" y="703473"/>
            <a:ext cx="8778240" cy="1588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152400" y="777431"/>
            <a:ext cx="9067800" cy="6156769"/>
            <a:chOff x="0" y="-4340"/>
            <a:chExt cx="9324975" cy="7178253"/>
          </a:xfrm>
        </p:grpSpPr>
        <p:sp>
          <p:nvSpPr>
            <p:cNvPr id="60" name="Freeform 59"/>
            <p:cNvSpPr/>
            <p:nvPr/>
          </p:nvSpPr>
          <p:spPr>
            <a:xfrm>
              <a:off x="0" y="1341438"/>
              <a:ext cx="1438275" cy="1800225"/>
            </a:xfrm>
            <a:custGeom>
              <a:avLst/>
              <a:gdLst>
                <a:gd name="connsiteX0" fmla="*/ 409433 w 1438201"/>
                <a:gd name="connsiteY0" fmla="*/ 191069 h 900753"/>
                <a:gd name="connsiteX1" fmla="*/ 464024 w 1438201"/>
                <a:gd name="connsiteY1" fmla="*/ 150126 h 900753"/>
                <a:gd name="connsiteX2" fmla="*/ 600501 w 1438201"/>
                <a:gd name="connsiteY2" fmla="*/ 109183 h 900753"/>
                <a:gd name="connsiteX3" fmla="*/ 641445 w 1438201"/>
                <a:gd name="connsiteY3" fmla="*/ 81887 h 900753"/>
                <a:gd name="connsiteX4" fmla="*/ 900752 w 1438201"/>
                <a:gd name="connsiteY4" fmla="*/ 40944 h 900753"/>
                <a:gd name="connsiteX5" fmla="*/ 982639 w 1438201"/>
                <a:gd name="connsiteY5" fmla="*/ 27296 h 900753"/>
                <a:gd name="connsiteX6" fmla="*/ 1064525 w 1438201"/>
                <a:gd name="connsiteY6" fmla="*/ 0 h 900753"/>
                <a:gd name="connsiteX7" fmla="*/ 1105469 w 1438201"/>
                <a:gd name="connsiteY7" fmla="*/ 13648 h 900753"/>
                <a:gd name="connsiteX8" fmla="*/ 1201003 w 1438201"/>
                <a:gd name="connsiteY8" fmla="*/ 81887 h 900753"/>
                <a:gd name="connsiteX9" fmla="*/ 1364776 w 1438201"/>
                <a:gd name="connsiteY9" fmla="*/ 109183 h 900753"/>
                <a:gd name="connsiteX10" fmla="*/ 1419367 w 1438201"/>
                <a:gd name="connsiteY10" fmla="*/ 136478 h 900753"/>
                <a:gd name="connsiteX11" fmla="*/ 1364776 w 1438201"/>
                <a:gd name="connsiteY11" fmla="*/ 204717 h 900753"/>
                <a:gd name="connsiteX12" fmla="*/ 1351128 w 1438201"/>
                <a:gd name="connsiteY12" fmla="*/ 286603 h 900753"/>
                <a:gd name="connsiteX13" fmla="*/ 1310185 w 1438201"/>
                <a:gd name="connsiteY13" fmla="*/ 313899 h 900753"/>
                <a:gd name="connsiteX14" fmla="*/ 1241946 w 1438201"/>
                <a:gd name="connsiteY14" fmla="*/ 327547 h 900753"/>
                <a:gd name="connsiteX15" fmla="*/ 1201003 w 1438201"/>
                <a:gd name="connsiteY15" fmla="*/ 341194 h 900753"/>
                <a:gd name="connsiteX16" fmla="*/ 1160060 w 1438201"/>
                <a:gd name="connsiteY16" fmla="*/ 368490 h 900753"/>
                <a:gd name="connsiteX17" fmla="*/ 1119116 w 1438201"/>
                <a:gd name="connsiteY17" fmla="*/ 382138 h 900753"/>
                <a:gd name="connsiteX18" fmla="*/ 1078173 w 1438201"/>
                <a:gd name="connsiteY18" fmla="*/ 464024 h 900753"/>
                <a:gd name="connsiteX19" fmla="*/ 1078173 w 1438201"/>
                <a:gd name="connsiteY19" fmla="*/ 668741 h 900753"/>
                <a:gd name="connsiteX20" fmla="*/ 1037230 w 1438201"/>
                <a:gd name="connsiteY20" fmla="*/ 682389 h 900753"/>
                <a:gd name="connsiteX21" fmla="*/ 750627 w 1438201"/>
                <a:gd name="connsiteY21" fmla="*/ 682389 h 900753"/>
                <a:gd name="connsiteX22" fmla="*/ 668740 w 1438201"/>
                <a:gd name="connsiteY22" fmla="*/ 736980 h 900753"/>
                <a:gd name="connsiteX23" fmla="*/ 627797 w 1438201"/>
                <a:gd name="connsiteY23" fmla="*/ 750627 h 900753"/>
                <a:gd name="connsiteX24" fmla="*/ 532263 w 1438201"/>
                <a:gd name="connsiteY24" fmla="*/ 859809 h 900753"/>
                <a:gd name="connsiteX25" fmla="*/ 450376 w 1438201"/>
                <a:gd name="connsiteY25" fmla="*/ 887105 h 900753"/>
                <a:gd name="connsiteX26" fmla="*/ 409433 w 1438201"/>
                <a:gd name="connsiteY26" fmla="*/ 900753 h 900753"/>
                <a:gd name="connsiteX27" fmla="*/ 354842 w 1438201"/>
                <a:gd name="connsiteY27" fmla="*/ 887105 h 900753"/>
                <a:gd name="connsiteX28" fmla="*/ 286603 w 1438201"/>
                <a:gd name="connsiteY28" fmla="*/ 777923 h 900753"/>
                <a:gd name="connsiteX29" fmla="*/ 300251 w 1438201"/>
                <a:gd name="connsiteY29" fmla="*/ 736980 h 900753"/>
                <a:gd name="connsiteX30" fmla="*/ 313898 w 1438201"/>
                <a:gd name="connsiteY30" fmla="*/ 600502 h 900753"/>
                <a:gd name="connsiteX31" fmla="*/ 341194 w 1438201"/>
                <a:gd name="connsiteY31" fmla="*/ 559559 h 900753"/>
                <a:gd name="connsiteX32" fmla="*/ 327546 w 1438201"/>
                <a:gd name="connsiteY32" fmla="*/ 423081 h 900753"/>
                <a:gd name="connsiteX33" fmla="*/ 272955 w 1438201"/>
                <a:gd name="connsiteY33" fmla="*/ 368490 h 900753"/>
                <a:gd name="connsiteX34" fmla="*/ 232012 w 1438201"/>
                <a:gd name="connsiteY34" fmla="*/ 313899 h 900753"/>
                <a:gd name="connsiteX35" fmla="*/ 204716 w 1438201"/>
                <a:gd name="connsiteY35" fmla="*/ 272956 h 900753"/>
                <a:gd name="connsiteX36" fmla="*/ 163773 w 1438201"/>
                <a:gd name="connsiteY36" fmla="*/ 259308 h 900753"/>
                <a:gd name="connsiteX37" fmla="*/ 81886 w 1438201"/>
                <a:gd name="connsiteY37" fmla="*/ 204717 h 900753"/>
                <a:gd name="connsiteX38" fmla="*/ 0 w 1438201"/>
                <a:gd name="connsiteY38" fmla="*/ 122830 h 900753"/>
                <a:gd name="connsiteX39" fmla="*/ 13648 w 1438201"/>
                <a:gd name="connsiteY39" fmla="*/ 81887 h 900753"/>
                <a:gd name="connsiteX40" fmla="*/ 54591 w 1438201"/>
                <a:gd name="connsiteY40" fmla="*/ 68239 h 900753"/>
                <a:gd name="connsiteX41" fmla="*/ 300251 w 1438201"/>
                <a:gd name="connsiteY41" fmla="*/ 81887 h 900753"/>
                <a:gd name="connsiteX42" fmla="*/ 354842 w 1438201"/>
                <a:gd name="connsiteY42" fmla="*/ 177421 h 900753"/>
                <a:gd name="connsiteX43" fmla="*/ 368489 w 1438201"/>
                <a:gd name="connsiteY43" fmla="*/ 218365 h 900753"/>
                <a:gd name="connsiteX44" fmla="*/ 409433 w 1438201"/>
                <a:gd name="connsiteY44" fmla="*/ 191069 h 900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38201" h="900753">
                  <a:moveTo>
                    <a:pt x="409433" y="191069"/>
                  </a:moveTo>
                  <a:cubicBezTo>
                    <a:pt x="425355" y="179696"/>
                    <a:pt x="444140" y="161173"/>
                    <a:pt x="464024" y="150126"/>
                  </a:cubicBezTo>
                  <a:cubicBezTo>
                    <a:pt x="514525" y="122070"/>
                    <a:pt x="545427" y="120197"/>
                    <a:pt x="600501" y="109183"/>
                  </a:cubicBezTo>
                  <a:cubicBezTo>
                    <a:pt x="614149" y="100084"/>
                    <a:pt x="626774" y="89223"/>
                    <a:pt x="641445" y="81887"/>
                  </a:cubicBezTo>
                  <a:cubicBezTo>
                    <a:pt x="739212" y="33004"/>
                    <a:pt x="762804" y="50798"/>
                    <a:pt x="900752" y="40944"/>
                  </a:cubicBezTo>
                  <a:cubicBezTo>
                    <a:pt x="928048" y="36395"/>
                    <a:pt x="955793" y="34008"/>
                    <a:pt x="982639" y="27296"/>
                  </a:cubicBezTo>
                  <a:cubicBezTo>
                    <a:pt x="1010552" y="20318"/>
                    <a:pt x="1064525" y="0"/>
                    <a:pt x="1064525" y="0"/>
                  </a:cubicBezTo>
                  <a:cubicBezTo>
                    <a:pt x="1078173" y="4549"/>
                    <a:pt x="1093499" y="5668"/>
                    <a:pt x="1105469" y="13648"/>
                  </a:cubicBezTo>
                  <a:cubicBezTo>
                    <a:pt x="1164164" y="52778"/>
                    <a:pt x="1125601" y="63036"/>
                    <a:pt x="1201003" y="81887"/>
                  </a:cubicBezTo>
                  <a:cubicBezTo>
                    <a:pt x="1254695" y="95310"/>
                    <a:pt x="1364776" y="109183"/>
                    <a:pt x="1364776" y="109183"/>
                  </a:cubicBezTo>
                  <a:cubicBezTo>
                    <a:pt x="1382973" y="118281"/>
                    <a:pt x="1408900" y="119033"/>
                    <a:pt x="1419367" y="136478"/>
                  </a:cubicBezTo>
                  <a:cubicBezTo>
                    <a:pt x="1438201" y="167868"/>
                    <a:pt x="1374739" y="198075"/>
                    <a:pt x="1364776" y="204717"/>
                  </a:cubicBezTo>
                  <a:cubicBezTo>
                    <a:pt x="1360227" y="232012"/>
                    <a:pt x="1363503" y="261853"/>
                    <a:pt x="1351128" y="286603"/>
                  </a:cubicBezTo>
                  <a:cubicBezTo>
                    <a:pt x="1343793" y="301274"/>
                    <a:pt x="1325543" y="308140"/>
                    <a:pt x="1310185" y="313899"/>
                  </a:cubicBezTo>
                  <a:cubicBezTo>
                    <a:pt x="1288465" y="322044"/>
                    <a:pt x="1264450" y="321921"/>
                    <a:pt x="1241946" y="327547"/>
                  </a:cubicBezTo>
                  <a:cubicBezTo>
                    <a:pt x="1227990" y="331036"/>
                    <a:pt x="1214651" y="336645"/>
                    <a:pt x="1201003" y="341194"/>
                  </a:cubicBezTo>
                  <a:cubicBezTo>
                    <a:pt x="1187355" y="350293"/>
                    <a:pt x="1174731" y="361154"/>
                    <a:pt x="1160060" y="368490"/>
                  </a:cubicBezTo>
                  <a:cubicBezTo>
                    <a:pt x="1147193" y="374924"/>
                    <a:pt x="1130350" y="373151"/>
                    <a:pt x="1119116" y="382138"/>
                  </a:cubicBezTo>
                  <a:cubicBezTo>
                    <a:pt x="1095066" y="401378"/>
                    <a:pt x="1087163" y="437053"/>
                    <a:pt x="1078173" y="464024"/>
                  </a:cubicBezTo>
                  <a:cubicBezTo>
                    <a:pt x="1093214" y="539229"/>
                    <a:pt x="1109056" y="583813"/>
                    <a:pt x="1078173" y="668741"/>
                  </a:cubicBezTo>
                  <a:cubicBezTo>
                    <a:pt x="1073257" y="682261"/>
                    <a:pt x="1050878" y="677840"/>
                    <a:pt x="1037230" y="682389"/>
                  </a:cubicBezTo>
                  <a:cubicBezTo>
                    <a:pt x="958128" y="675797"/>
                    <a:pt x="833357" y="654812"/>
                    <a:pt x="750627" y="682389"/>
                  </a:cubicBezTo>
                  <a:cubicBezTo>
                    <a:pt x="719505" y="692763"/>
                    <a:pt x="699862" y="726607"/>
                    <a:pt x="668740" y="736980"/>
                  </a:cubicBezTo>
                  <a:lnTo>
                    <a:pt x="627797" y="750627"/>
                  </a:lnTo>
                  <a:cubicBezTo>
                    <a:pt x="592839" y="803064"/>
                    <a:pt x="586136" y="835865"/>
                    <a:pt x="532263" y="859809"/>
                  </a:cubicBezTo>
                  <a:cubicBezTo>
                    <a:pt x="505971" y="871494"/>
                    <a:pt x="477672" y="878006"/>
                    <a:pt x="450376" y="887105"/>
                  </a:cubicBezTo>
                  <a:lnTo>
                    <a:pt x="409433" y="900753"/>
                  </a:lnTo>
                  <a:cubicBezTo>
                    <a:pt x="391236" y="896204"/>
                    <a:pt x="370105" y="898007"/>
                    <a:pt x="354842" y="887105"/>
                  </a:cubicBezTo>
                  <a:cubicBezTo>
                    <a:pt x="327281" y="867418"/>
                    <a:pt x="301183" y="807083"/>
                    <a:pt x="286603" y="777923"/>
                  </a:cubicBezTo>
                  <a:cubicBezTo>
                    <a:pt x="291152" y="764275"/>
                    <a:pt x="298064" y="751199"/>
                    <a:pt x="300251" y="736980"/>
                  </a:cubicBezTo>
                  <a:cubicBezTo>
                    <a:pt x="307203" y="691792"/>
                    <a:pt x="303618" y="645051"/>
                    <a:pt x="313898" y="600502"/>
                  </a:cubicBezTo>
                  <a:cubicBezTo>
                    <a:pt x="317586" y="584519"/>
                    <a:pt x="332095" y="573207"/>
                    <a:pt x="341194" y="559559"/>
                  </a:cubicBezTo>
                  <a:cubicBezTo>
                    <a:pt x="336645" y="514066"/>
                    <a:pt x="342923" y="466137"/>
                    <a:pt x="327546" y="423081"/>
                  </a:cubicBezTo>
                  <a:cubicBezTo>
                    <a:pt x="318891" y="398846"/>
                    <a:pt x="289901" y="387857"/>
                    <a:pt x="272955" y="368490"/>
                  </a:cubicBezTo>
                  <a:cubicBezTo>
                    <a:pt x="257977" y="351372"/>
                    <a:pt x="245233" y="332408"/>
                    <a:pt x="232012" y="313899"/>
                  </a:cubicBezTo>
                  <a:cubicBezTo>
                    <a:pt x="222478" y="300552"/>
                    <a:pt x="217524" y="283203"/>
                    <a:pt x="204716" y="272956"/>
                  </a:cubicBezTo>
                  <a:cubicBezTo>
                    <a:pt x="193482" y="263969"/>
                    <a:pt x="176349" y="266294"/>
                    <a:pt x="163773" y="259308"/>
                  </a:cubicBezTo>
                  <a:cubicBezTo>
                    <a:pt x="135096" y="243376"/>
                    <a:pt x="105083" y="227914"/>
                    <a:pt x="81886" y="204717"/>
                  </a:cubicBezTo>
                  <a:lnTo>
                    <a:pt x="0" y="122830"/>
                  </a:lnTo>
                  <a:cubicBezTo>
                    <a:pt x="4549" y="109182"/>
                    <a:pt x="3476" y="92059"/>
                    <a:pt x="13648" y="81887"/>
                  </a:cubicBezTo>
                  <a:cubicBezTo>
                    <a:pt x="23820" y="71715"/>
                    <a:pt x="40205" y="68239"/>
                    <a:pt x="54591" y="68239"/>
                  </a:cubicBezTo>
                  <a:cubicBezTo>
                    <a:pt x="136604" y="68239"/>
                    <a:pt x="218364" y="77338"/>
                    <a:pt x="300251" y="81887"/>
                  </a:cubicBezTo>
                  <a:cubicBezTo>
                    <a:pt x="331542" y="175764"/>
                    <a:pt x="288741" y="61744"/>
                    <a:pt x="354842" y="177421"/>
                  </a:cubicBezTo>
                  <a:cubicBezTo>
                    <a:pt x="361979" y="189912"/>
                    <a:pt x="356153" y="210963"/>
                    <a:pt x="368489" y="218365"/>
                  </a:cubicBezTo>
                  <a:cubicBezTo>
                    <a:pt x="384093" y="227727"/>
                    <a:pt x="393511" y="202442"/>
                    <a:pt x="409433" y="191069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73025" y="4076700"/>
              <a:ext cx="1835150" cy="2133600"/>
            </a:xfrm>
            <a:custGeom>
              <a:avLst/>
              <a:gdLst>
                <a:gd name="connsiteX0" fmla="*/ 409433 w 1438201"/>
                <a:gd name="connsiteY0" fmla="*/ 191069 h 900753"/>
                <a:gd name="connsiteX1" fmla="*/ 464024 w 1438201"/>
                <a:gd name="connsiteY1" fmla="*/ 150126 h 900753"/>
                <a:gd name="connsiteX2" fmla="*/ 600501 w 1438201"/>
                <a:gd name="connsiteY2" fmla="*/ 109183 h 900753"/>
                <a:gd name="connsiteX3" fmla="*/ 641445 w 1438201"/>
                <a:gd name="connsiteY3" fmla="*/ 81887 h 900753"/>
                <a:gd name="connsiteX4" fmla="*/ 900752 w 1438201"/>
                <a:gd name="connsiteY4" fmla="*/ 40944 h 900753"/>
                <a:gd name="connsiteX5" fmla="*/ 982639 w 1438201"/>
                <a:gd name="connsiteY5" fmla="*/ 27296 h 900753"/>
                <a:gd name="connsiteX6" fmla="*/ 1064525 w 1438201"/>
                <a:gd name="connsiteY6" fmla="*/ 0 h 900753"/>
                <a:gd name="connsiteX7" fmla="*/ 1105469 w 1438201"/>
                <a:gd name="connsiteY7" fmla="*/ 13648 h 900753"/>
                <a:gd name="connsiteX8" fmla="*/ 1201003 w 1438201"/>
                <a:gd name="connsiteY8" fmla="*/ 81887 h 900753"/>
                <a:gd name="connsiteX9" fmla="*/ 1364776 w 1438201"/>
                <a:gd name="connsiteY9" fmla="*/ 109183 h 900753"/>
                <a:gd name="connsiteX10" fmla="*/ 1419367 w 1438201"/>
                <a:gd name="connsiteY10" fmla="*/ 136478 h 900753"/>
                <a:gd name="connsiteX11" fmla="*/ 1364776 w 1438201"/>
                <a:gd name="connsiteY11" fmla="*/ 204717 h 900753"/>
                <a:gd name="connsiteX12" fmla="*/ 1351128 w 1438201"/>
                <a:gd name="connsiteY12" fmla="*/ 286603 h 900753"/>
                <a:gd name="connsiteX13" fmla="*/ 1310185 w 1438201"/>
                <a:gd name="connsiteY13" fmla="*/ 313899 h 900753"/>
                <a:gd name="connsiteX14" fmla="*/ 1241946 w 1438201"/>
                <a:gd name="connsiteY14" fmla="*/ 327547 h 900753"/>
                <a:gd name="connsiteX15" fmla="*/ 1201003 w 1438201"/>
                <a:gd name="connsiteY15" fmla="*/ 341194 h 900753"/>
                <a:gd name="connsiteX16" fmla="*/ 1160060 w 1438201"/>
                <a:gd name="connsiteY16" fmla="*/ 368490 h 900753"/>
                <a:gd name="connsiteX17" fmla="*/ 1119116 w 1438201"/>
                <a:gd name="connsiteY17" fmla="*/ 382138 h 900753"/>
                <a:gd name="connsiteX18" fmla="*/ 1078173 w 1438201"/>
                <a:gd name="connsiteY18" fmla="*/ 464024 h 900753"/>
                <a:gd name="connsiteX19" fmla="*/ 1078173 w 1438201"/>
                <a:gd name="connsiteY19" fmla="*/ 668741 h 900753"/>
                <a:gd name="connsiteX20" fmla="*/ 1037230 w 1438201"/>
                <a:gd name="connsiteY20" fmla="*/ 682389 h 900753"/>
                <a:gd name="connsiteX21" fmla="*/ 750627 w 1438201"/>
                <a:gd name="connsiteY21" fmla="*/ 682389 h 900753"/>
                <a:gd name="connsiteX22" fmla="*/ 668740 w 1438201"/>
                <a:gd name="connsiteY22" fmla="*/ 736980 h 900753"/>
                <a:gd name="connsiteX23" fmla="*/ 627797 w 1438201"/>
                <a:gd name="connsiteY23" fmla="*/ 750627 h 900753"/>
                <a:gd name="connsiteX24" fmla="*/ 532263 w 1438201"/>
                <a:gd name="connsiteY24" fmla="*/ 859809 h 900753"/>
                <a:gd name="connsiteX25" fmla="*/ 450376 w 1438201"/>
                <a:gd name="connsiteY25" fmla="*/ 887105 h 900753"/>
                <a:gd name="connsiteX26" fmla="*/ 409433 w 1438201"/>
                <a:gd name="connsiteY26" fmla="*/ 900753 h 900753"/>
                <a:gd name="connsiteX27" fmla="*/ 354842 w 1438201"/>
                <a:gd name="connsiteY27" fmla="*/ 887105 h 900753"/>
                <a:gd name="connsiteX28" fmla="*/ 286603 w 1438201"/>
                <a:gd name="connsiteY28" fmla="*/ 777923 h 900753"/>
                <a:gd name="connsiteX29" fmla="*/ 300251 w 1438201"/>
                <a:gd name="connsiteY29" fmla="*/ 736980 h 900753"/>
                <a:gd name="connsiteX30" fmla="*/ 313898 w 1438201"/>
                <a:gd name="connsiteY30" fmla="*/ 600502 h 900753"/>
                <a:gd name="connsiteX31" fmla="*/ 341194 w 1438201"/>
                <a:gd name="connsiteY31" fmla="*/ 559559 h 900753"/>
                <a:gd name="connsiteX32" fmla="*/ 327546 w 1438201"/>
                <a:gd name="connsiteY32" fmla="*/ 423081 h 900753"/>
                <a:gd name="connsiteX33" fmla="*/ 272955 w 1438201"/>
                <a:gd name="connsiteY33" fmla="*/ 368490 h 900753"/>
                <a:gd name="connsiteX34" fmla="*/ 232012 w 1438201"/>
                <a:gd name="connsiteY34" fmla="*/ 313899 h 900753"/>
                <a:gd name="connsiteX35" fmla="*/ 204716 w 1438201"/>
                <a:gd name="connsiteY35" fmla="*/ 272956 h 900753"/>
                <a:gd name="connsiteX36" fmla="*/ 163773 w 1438201"/>
                <a:gd name="connsiteY36" fmla="*/ 259308 h 900753"/>
                <a:gd name="connsiteX37" fmla="*/ 81886 w 1438201"/>
                <a:gd name="connsiteY37" fmla="*/ 204717 h 900753"/>
                <a:gd name="connsiteX38" fmla="*/ 0 w 1438201"/>
                <a:gd name="connsiteY38" fmla="*/ 122830 h 900753"/>
                <a:gd name="connsiteX39" fmla="*/ 13648 w 1438201"/>
                <a:gd name="connsiteY39" fmla="*/ 81887 h 900753"/>
                <a:gd name="connsiteX40" fmla="*/ 54591 w 1438201"/>
                <a:gd name="connsiteY40" fmla="*/ 68239 h 900753"/>
                <a:gd name="connsiteX41" fmla="*/ 300251 w 1438201"/>
                <a:gd name="connsiteY41" fmla="*/ 81887 h 900753"/>
                <a:gd name="connsiteX42" fmla="*/ 354842 w 1438201"/>
                <a:gd name="connsiteY42" fmla="*/ 177421 h 900753"/>
                <a:gd name="connsiteX43" fmla="*/ 368489 w 1438201"/>
                <a:gd name="connsiteY43" fmla="*/ 218365 h 900753"/>
                <a:gd name="connsiteX44" fmla="*/ 409433 w 1438201"/>
                <a:gd name="connsiteY44" fmla="*/ 191069 h 900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38201" h="900753">
                  <a:moveTo>
                    <a:pt x="409433" y="191069"/>
                  </a:moveTo>
                  <a:cubicBezTo>
                    <a:pt x="425355" y="179696"/>
                    <a:pt x="444140" y="161173"/>
                    <a:pt x="464024" y="150126"/>
                  </a:cubicBezTo>
                  <a:cubicBezTo>
                    <a:pt x="514525" y="122070"/>
                    <a:pt x="545427" y="120197"/>
                    <a:pt x="600501" y="109183"/>
                  </a:cubicBezTo>
                  <a:cubicBezTo>
                    <a:pt x="614149" y="100084"/>
                    <a:pt x="626774" y="89223"/>
                    <a:pt x="641445" y="81887"/>
                  </a:cubicBezTo>
                  <a:cubicBezTo>
                    <a:pt x="739212" y="33004"/>
                    <a:pt x="762804" y="50798"/>
                    <a:pt x="900752" y="40944"/>
                  </a:cubicBezTo>
                  <a:cubicBezTo>
                    <a:pt x="928048" y="36395"/>
                    <a:pt x="955793" y="34008"/>
                    <a:pt x="982639" y="27296"/>
                  </a:cubicBezTo>
                  <a:cubicBezTo>
                    <a:pt x="1010552" y="20318"/>
                    <a:pt x="1064525" y="0"/>
                    <a:pt x="1064525" y="0"/>
                  </a:cubicBezTo>
                  <a:cubicBezTo>
                    <a:pt x="1078173" y="4549"/>
                    <a:pt x="1093499" y="5668"/>
                    <a:pt x="1105469" y="13648"/>
                  </a:cubicBezTo>
                  <a:cubicBezTo>
                    <a:pt x="1164164" y="52778"/>
                    <a:pt x="1125601" y="63036"/>
                    <a:pt x="1201003" y="81887"/>
                  </a:cubicBezTo>
                  <a:cubicBezTo>
                    <a:pt x="1254695" y="95310"/>
                    <a:pt x="1364776" y="109183"/>
                    <a:pt x="1364776" y="109183"/>
                  </a:cubicBezTo>
                  <a:cubicBezTo>
                    <a:pt x="1382973" y="118281"/>
                    <a:pt x="1408900" y="119033"/>
                    <a:pt x="1419367" y="136478"/>
                  </a:cubicBezTo>
                  <a:cubicBezTo>
                    <a:pt x="1438201" y="167868"/>
                    <a:pt x="1374739" y="198075"/>
                    <a:pt x="1364776" y="204717"/>
                  </a:cubicBezTo>
                  <a:cubicBezTo>
                    <a:pt x="1360227" y="232012"/>
                    <a:pt x="1363503" y="261853"/>
                    <a:pt x="1351128" y="286603"/>
                  </a:cubicBezTo>
                  <a:cubicBezTo>
                    <a:pt x="1343793" y="301274"/>
                    <a:pt x="1325543" y="308140"/>
                    <a:pt x="1310185" y="313899"/>
                  </a:cubicBezTo>
                  <a:cubicBezTo>
                    <a:pt x="1288465" y="322044"/>
                    <a:pt x="1264450" y="321921"/>
                    <a:pt x="1241946" y="327547"/>
                  </a:cubicBezTo>
                  <a:cubicBezTo>
                    <a:pt x="1227990" y="331036"/>
                    <a:pt x="1214651" y="336645"/>
                    <a:pt x="1201003" y="341194"/>
                  </a:cubicBezTo>
                  <a:cubicBezTo>
                    <a:pt x="1187355" y="350293"/>
                    <a:pt x="1174731" y="361154"/>
                    <a:pt x="1160060" y="368490"/>
                  </a:cubicBezTo>
                  <a:cubicBezTo>
                    <a:pt x="1147193" y="374924"/>
                    <a:pt x="1130350" y="373151"/>
                    <a:pt x="1119116" y="382138"/>
                  </a:cubicBezTo>
                  <a:cubicBezTo>
                    <a:pt x="1095066" y="401378"/>
                    <a:pt x="1087163" y="437053"/>
                    <a:pt x="1078173" y="464024"/>
                  </a:cubicBezTo>
                  <a:cubicBezTo>
                    <a:pt x="1093214" y="539229"/>
                    <a:pt x="1109056" y="583813"/>
                    <a:pt x="1078173" y="668741"/>
                  </a:cubicBezTo>
                  <a:cubicBezTo>
                    <a:pt x="1073257" y="682261"/>
                    <a:pt x="1050878" y="677840"/>
                    <a:pt x="1037230" y="682389"/>
                  </a:cubicBezTo>
                  <a:cubicBezTo>
                    <a:pt x="958128" y="675797"/>
                    <a:pt x="833357" y="654812"/>
                    <a:pt x="750627" y="682389"/>
                  </a:cubicBezTo>
                  <a:cubicBezTo>
                    <a:pt x="719505" y="692763"/>
                    <a:pt x="699862" y="726607"/>
                    <a:pt x="668740" y="736980"/>
                  </a:cubicBezTo>
                  <a:lnTo>
                    <a:pt x="627797" y="750627"/>
                  </a:lnTo>
                  <a:cubicBezTo>
                    <a:pt x="592839" y="803064"/>
                    <a:pt x="586136" y="835865"/>
                    <a:pt x="532263" y="859809"/>
                  </a:cubicBezTo>
                  <a:cubicBezTo>
                    <a:pt x="505971" y="871494"/>
                    <a:pt x="477672" y="878006"/>
                    <a:pt x="450376" y="887105"/>
                  </a:cubicBezTo>
                  <a:lnTo>
                    <a:pt x="409433" y="900753"/>
                  </a:lnTo>
                  <a:cubicBezTo>
                    <a:pt x="391236" y="896204"/>
                    <a:pt x="370105" y="898007"/>
                    <a:pt x="354842" y="887105"/>
                  </a:cubicBezTo>
                  <a:cubicBezTo>
                    <a:pt x="327281" y="867418"/>
                    <a:pt x="301183" y="807083"/>
                    <a:pt x="286603" y="777923"/>
                  </a:cubicBezTo>
                  <a:cubicBezTo>
                    <a:pt x="291152" y="764275"/>
                    <a:pt x="298064" y="751199"/>
                    <a:pt x="300251" y="736980"/>
                  </a:cubicBezTo>
                  <a:cubicBezTo>
                    <a:pt x="307203" y="691792"/>
                    <a:pt x="303618" y="645051"/>
                    <a:pt x="313898" y="600502"/>
                  </a:cubicBezTo>
                  <a:cubicBezTo>
                    <a:pt x="317586" y="584519"/>
                    <a:pt x="332095" y="573207"/>
                    <a:pt x="341194" y="559559"/>
                  </a:cubicBezTo>
                  <a:cubicBezTo>
                    <a:pt x="336645" y="514066"/>
                    <a:pt x="342923" y="466137"/>
                    <a:pt x="327546" y="423081"/>
                  </a:cubicBezTo>
                  <a:cubicBezTo>
                    <a:pt x="318891" y="398846"/>
                    <a:pt x="289901" y="387857"/>
                    <a:pt x="272955" y="368490"/>
                  </a:cubicBezTo>
                  <a:cubicBezTo>
                    <a:pt x="257977" y="351372"/>
                    <a:pt x="245233" y="332408"/>
                    <a:pt x="232012" y="313899"/>
                  </a:cubicBezTo>
                  <a:cubicBezTo>
                    <a:pt x="222478" y="300552"/>
                    <a:pt x="217524" y="283203"/>
                    <a:pt x="204716" y="272956"/>
                  </a:cubicBezTo>
                  <a:cubicBezTo>
                    <a:pt x="193482" y="263969"/>
                    <a:pt x="176349" y="266294"/>
                    <a:pt x="163773" y="259308"/>
                  </a:cubicBezTo>
                  <a:cubicBezTo>
                    <a:pt x="135096" y="243376"/>
                    <a:pt x="105083" y="227914"/>
                    <a:pt x="81886" y="204717"/>
                  </a:cubicBezTo>
                  <a:lnTo>
                    <a:pt x="0" y="122830"/>
                  </a:lnTo>
                  <a:cubicBezTo>
                    <a:pt x="4549" y="109182"/>
                    <a:pt x="3476" y="92059"/>
                    <a:pt x="13648" y="81887"/>
                  </a:cubicBezTo>
                  <a:cubicBezTo>
                    <a:pt x="23820" y="71715"/>
                    <a:pt x="40205" y="68239"/>
                    <a:pt x="54591" y="68239"/>
                  </a:cubicBezTo>
                  <a:cubicBezTo>
                    <a:pt x="136604" y="68239"/>
                    <a:pt x="218364" y="77338"/>
                    <a:pt x="300251" y="81887"/>
                  </a:cubicBezTo>
                  <a:cubicBezTo>
                    <a:pt x="331542" y="175764"/>
                    <a:pt x="288741" y="61744"/>
                    <a:pt x="354842" y="177421"/>
                  </a:cubicBezTo>
                  <a:cubicBezTo>
                    <a:pt x="361979" y="189912"/>
                    <a:pt x="356153" y="210963"/>
                    <a:pt x="368489" y="218365"/>
                  </a:cubicBezTo>
                  <a:cubicBezTo>
                    <a:pt x="384093" y="227727"/>
                    <a:pt x="393511" y="202442"/>
                    <a:pt x="409433" y="191069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63" name="Text Placeholder 2"/>
            <p:cNvSpPr txBox="1">
              <a:spLocks/>
            </p:cNvSpPr>
            <p:nvPr/>
          </p:nvSpPr>
          <p:spPr bwMode="auto">
            <a:xfrm>
              <a:off x="5580063" y="4149725"/>
              <a:ext cx="2243137" cy="38754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>
              <a:spAutoFit/>
            </a:bodyPr>
            <a:lstStyle/>
            <a:p>
              <a:pPr marL="396875" indent="-396875" defTabSz="912813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id-ID" sz="2400" dirty="0"/>
                <a:t>   </a:t>
              </a:r>
              <a:r>
                <a:rPr lang="id-ID" sz="1400" dirty="0"/>
                <a:t>Ditjen SDA dan PEMDA</a:t>
              </a:r>
              <a:endParaRPr lang="en-US" sz="1400" dirty="0"/>
            </a:p>
          </p:txBody>
        </p:sp>
        <p:cxnSp>
          <p:nvCxnSpPr>
            <p:cNvPr id="64" name="Curved Connector 63"/>
            <p:cNvCxnSpPr/>
            <p:nvPr/>
          </p:nvCxnSpPr>
          <p:spPr>
            <a:xfrm flipV="1">
              <a:off x="3347864" y="1412776"/>
              <a:ext cx="4176464" cy="3384376"/>
            </a:xfrm>
            <a:prstGeom prst="curvedConnector3">
              <a:avLst>
                <a:gd name="adj1" fmla="val 50000"/>
              </a:avLst>
            </a:prstGeom>
            <a:ln w="190500">
              <a:noFill/>
              <a:tailEnd type="arrow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5" name="Picture 4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51" t="70062" r="38959" b="26854"/>
            <a:stretch>
              <a:fillRect/>
            </a:stretch>
          </p:blipFill>
          <p:spPr bwMode="auto">
            <a:xfrm>
              <a:off x="1042988" y="1484313"/>
              <a:ext cx="360362" cy="431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5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51" t="70062" r="38959" b="26854"/>
            <a:stretch>
              <a:fillRect/>
            </a:stretch>
          </p:blipFill>
          <p:spPr bwMode="auto">
            <a:xfrm>
              <a:off x="1476375" y="1484313"/>
              <a:ext cx="360363" cy="431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5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51" t="70062" r="38959" b="26854"/>
            <a:stretch>
              <a:fillRect/>
            </a:stretch>
          </p:blipFill>
          <p:spPr bwMode="auto">
            <a:xfrm>
              <a:off x="1042988" y="1989138"/>
              <a:ext cx="360362" cy="2873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5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51" t="70062" r="38959" b="26854"/>
            <a:stretch>
              <a:fillRect/>
            </a:stretch>
          </p:blipFill>
          <p:spPr bwMode="auto">
            <a:xfrm>
              <a:off x="1474788" y="1989138"/>
              <a:ext cx="360362" cy="2873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5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51" t="70062" r="38959" b="26854"/>
            <a:stretch>
              <a:fillRect/>
            </a:stretch>
          </p:blipFill>
          <p:spPr bwMode="auto">
            <a:xfrm>
              <a:off x="1979613" y="1989138"/>
              <a:ext cx="360362" cy="2873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Freeform 70"/>
            <p:cNvSpPr/>
            <p:nvPr/>
          </p:nvSpPr>
          <p:spPr>
            <a:xfrm>
              <a:off x="8194675" y="17463"/>
              <a:ext cx="914400" cy="6796087"/>
            </a:xfrm>
            <a:custGeom>
              <a:avLst/>
              <a:gdLst>
                <a:gd name="connsiteX0" fmla="*/ 846161 w 914400"/>
                <a:gd name="connsiteY0" fmla="*/ 0 h 6796585"/>
                <a:gd name="connsiteX1" fmla="*/ 846161 w 914400"/>
                <a:gd name="connsiteY1" fmla="*/ 0 h 6796585"/>
                <a:gd name="connsiteX2" fmla="*/ 750626 w 914400"/>
                <a:gd name="connsiteY2" fmla="*/ 95534 h 6796585"/>
                <a:gd name="connsiteX3" fmla="*/ 709683 w 914400"/>
                <a:gd name="connsiteY3" fmla="*/ 122830 h 6796585"/>
                <a:gd name="connsiteX4" fmla="*/ 614149 w 914400"/>
                <a:gd name="connsiteY4" fmla="*/ 191068 h 6796585"/>
                <a:gd name="connsiteX5" fmla="*/ 573205 w 914400"/>
                <a:gd name="connsiteY5" fmla="*/ 272955 h 6796585"/>
                <a:gd name="connsiteX6" fmla="*/ 532262 w 914400"/>
                <a:gd name="connsiteY6" fmla="*/ 300251 h 6796585"/>
                <a:gd name="connsiteX7" fmla="*/ 518614 w 914400"/>
                <a:gd name="connsiteY7" fmla="*/ 341194 h 6796585"/>
                <a:gd name="connsiteX8" fmla="*/ 491319 w 914400"/>
                <a:gd name="connsiteY8" fmla="*/ 382137 h 6796585"/>
                <a:gd name="connsiteX9" fmla="*/ 450376 w 914400"/>
                <a:gd name="connsiteY9" fmla="*/ 504967 h 6796585"/>
                <a:gd name="connsiteX10" fmla="*/ 436728 w 914400"/>
                <a:gd name="connsiteY10" fmla="*/ 600501 h 6796585"/>
                <a:gd name="connsiteX11" fmla="*/ 409432 w 914400"/>
                <a:gd name="connsiteY11" fmla="*/ 682388 h 6796585"/>
                <a:gd name="connsiteX12" fmla="*/ 395785 w 914400"/>
                <a:gd name="connsiteY12" fmla="*/ 805218 h 6796585"/>
                <a:gd name="connsiteX13" fmla="*/ 382137 w 914400"/>
                <a:gd name="connsiteY13" fmla="*/ 1473958 h 6796585"/>
                <a:gd name="connsiteX14" fmla="*/ 368489 w 914400"/>
                <a:gd name="connsiteY14" fmla="*/ 1528549 h 6796585"/>
                <a:gd name="connsiteX15" fmla="*/ 341194 w 914400"/>
                <a:gd name="connsiteY15" fmla="*/ 1583140 h 6796585"/>
                <a:gd name="connsiteX16" fmla="*/ 300250 w 914400"/>
                <a:gd name="connsiteY16" fmla="*/ 1733265 h 6796585"/>
                <a:gd name="connsiteX17" fmla="*/ 300250 w 914400"/>
                <a:gd name="connsiteY17" fmla="*/ 1733265 h 6796585"/>
                <a:gd name="connsiteX18" fmla="*/ 286603 w 914400"/>
                <a:gd name="connsiteY18" fmla="*/ 1787857 h 6796585"/>
                <a:gd name="connsiteX19" fmla="*/ 245659 w 914400"/>
                <a:gd name="connsiteY19" fmla="*/ 1856095 h 6796585"/>
                <a:gd name="connsiteX20" fmla="*/ 191068 w 914400"/>
                <a:gd name="connsiteY20" fmla="*/ 1992573 h 6796585"/>
                <a:gd name="connsiteX21" fmla="*/ 163773 w 914400"/>
                <a:gd name="connsiteY21" fmla="*/ 2129051 h 6796585"/>
                <a:gd name="connsiteX22" fmla="*/ 150125 w 914400"/>
                <a:gd name="connsiteY22" fmla="*/ 2210937 h 6796585"/>
                <a:gd name="connsiteX23" fmla="*/ 122829 w 914400"/>
                <a:gd name="connsiteY23" fmla="*/ 2265528 h 6796585"/>
                <a:gd name="connsiteX24" fmla="*/ 109182 w 914400"/>
                <a:gd name="connsiteY24" fmla="*/ 2320119 h 6796585"/>
                <a:gd name="connsiteX25" fmla="*/ 95534 w 914400"/>
                <a:gd name="connsiteY25" fmla="*/ 2429301 h 6796585"/>
                <a:gd name="connsiteX26" fmla="*/ 81886 w 914400"/>
                <a:gd name="connsiteY26" fmla="*/ 2497540 h 6796585"/>
                <a:gd name="connsiteX27" fmla="*/ 68238 w 914400"/>
                <a:gd name="connsiteY27" fmla="*/ 2674961 h 6796585"/>
                <a:gd name="connsiteX28" fmla="*/ 54591 w 914400"/>
                <a:gd name="connsiteY28" fmla="*/ 2715904 h 6796585"/>
                <a:gd name="connsiteX29" fmla="*/ 13647 w 914400"/>
                <a:gd name="connsiteY29" fmla="*/ 3316406 h 6796585"/>
                <a:gd name="connsiteX30" fmla="*/ 0 w 914400"/>
                <a:gd name="connsiteY30" fmla="*/ 3357349 h 6796585"/>
                <a:gd name="connsiteX31" fmla="*/ 27295 w 914400"/>
                <a:gd name="connsiteY31" fmla="*/ 3821373 h 6796585"/>
                <a:gd name="connsiteX32" fmla="*/ 54591 w 914400"/>
                <a:gd name="connsiteY32" fmla="*/ 3930555 h 6796585"/>
                <a:gd name="connsiteX33" fmla="*/ 81886 w 914400"/>
                <a:gd name="connsiteY33" fmla="*/ 4039737 h 6796585"/>
                <a:gd name="connsiteX34" fmla="*/ 122829 w 914400"/>
                <a:gd name="connsiteY34" fmla="*/ 4380931 h 6796585"/>
                <a:gd name="connsiteX35" fmla="*/ 150125 w 914400"/>
                <a:gd name="connsiteY35" fmla="*/ 4462818 h 6796585"/>
                <a:gd name="connsiteX36" fmla="*/ 177420 w 914400"/>
                <a:gd name="connsiteY36" fmla="*/ 4667534 h 6796585"/>
                <a:gd name="connsiteX37" fmla="*/ 204716 w 914400"/>
                <a:gd name="connsiteY37" fmla="*/ 4749421 h 6796585"/>
                <a:gd name="connsiteX38" fmla="*/ 218364 w 914400"/>
                <a:gd name="connsiteY38" fmla="*/ 4872251 h 6796585"/>
                <a:gd name="connsiteX39" fmla="*/ 245659 w 914400"/>
                <a:gd name="connsiteY39" fmla="*/ 4926842 h 6796585"/>
                <a:gd name="connsiteX40" fmla="*/ 259307 w 914400"/>
                <a:gd name="connsiteY40" fmla="*/ 5036024 h 6796585"/>
                <a:gd name="connsiteX41" fmla="*/ 272955 w 914400"/>
                <a:gd name="connsiteY41" fmla="*/ 5131558 h 6796585"/>
                <a:gd name="connsiteX42" fmla="*/ 286603 w 914400"/>
                <a:gd name="connsiteY42" fmla="*/ 5172501 h 6796585"/>
                <a:gd name="connsiteX43" fmla="*/ 300250 w 914400"/>
                <a:gd name="connsiteY43" fmla="*/ 5227092 h 6796585"/>
                <a:gd name="connsiteX44" fmla="*/ 313898 w 914400"/>
                <a:gd name="connsiteY44" fmla="*/ 5609230 h 6796585"/>
                <a:gd name="connsiteX45" fmla="*/ 341194 w 914400"/>
                <a:gd name="connsiteY45" fmla="*/ 5732060 h 6796585"/>
                <a:gd name="connsiteX46" fmla="*/ 313898 w 914400"/>
                <a:gd name="connsiteY46" fmla="*/ 6168788 h 6796585"/>
                <a:gd name="connsiteX47" fmla="*/ 286603 w 914400"/>
                <a:gd name="connsiteY47" fmla="*/ 6250674 h 6796585"/>
                <a:gd name="connsiteX48" fmla="*/ 259307 w 914400"/>
                <a:gd name="connsiteY48" fmla="*/ 6291618 h 6796585"/>
                <a:gd name="connsiteX49" fmla="*/ 286603 w 914400"/>
                <a:gd name="connsiteY49" fmla="*/ 6496334 h 6796585"/>
                <a:gd name="connsiteX50" fmla="*/ 313898 w 914400"/>
                <a:gd name="connsiteY50" fmla="*/ 6550925 h 6796585"/>
                <a:gd name="connsiteX51" fmla="*/ 327546 w 914400"/>
                <a:gd name="connsiteY51" fmla="*/ 6591868 h 6796585"/>
                <a:gd name="connsiteX52" fmla="*/ 368489 w 914400"/>
                <a:gd name="connsiteY52" fmla="*/ 6632812 h 6796585"/>
                <a:gd name="connsiteX53" fmla="*/ 423080 w 914400"/>
                <a:gd name="connsiteY53" fmla="*/ 6714698 h 6796585"/>
                <a:gd name="connsiteX54" fmla="*/ 477671 w 914400"/>
                <a:gd name="connsiteY54" fmla="*/ 6728346 h 6796585"/>
                <a:gd name="connsiteX55" fmla="*/ 518614 w 914400"/>
                <a:gd name="connsiteY55" fmla="*/ 6741994 h 6796585"/>
                <a:gd name="connsiteX56" fmla="*/ 641444 w 914400"/>
                <a:gd name="connsiteY56" fmla="*/ 6769289 h 6796585"/>
                <a:gd name="connsiteX57" fmla="*/ 723331 w 914400"/>
                <a:gd name="connsiteY57" fmla="*/ 6796585 h 6796585"/>
                <a:gd name="connsiteX58" fmla="*/ 914400 w 914400"/>
                <a:gd name="connsiteY58" fmla="*/ 6782937 h 6796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914400" h="6796585">
                  <a:moveTo>
                    <a:pt x="846161" y="0"/>
                  </a:moveTo>
                  <a:lnTo>
                    <a:pt x="846161" y="0"/>
                  </a:lnTo>
                  <a:cubicBezTo>
                    <a:pt x="814316" y="31845"/>
                    <a:pt x="784101" y="65407"/>
                    <a:pt x="750626" y="95534"/>
                  </a:cubicBezTo>
                  <a:cubicBezTo>
                    <a:pt x="738434" y="106507"/>
                    <a:pt x="723030" y="113296"/>
                    <a:pt x="709683" y="122830"/>
                  </a:cubicBezTo>
                  <a:cubicBezTo>
                    <a:pt x="591212" y="207453"/>
                    <a:pt x="710620" y="126755"/>
                    <a:pt x="614149" y="191068"/>
                  </a:cubicBezTo>
                  <a:cubicBezTo>
                    <a:pt x="603048" y="224370"/>
                    <a:pt x="599663" y="246497"/>
                    <a:pt x="573205" y="272955"/>
                  </a:cubicBezTo>
                  <a:cubicBezTo>
                    <a:pt x="561607" y="284553"/>
                    <a:pt x="545910" y="291152"/>
                    <a:pt x="532262" y="300251"/>
                  </a:cubicBezTo>
                  <a:cubicBezTo>
                    <a:pt x="527713" y="313899"/>
                    <a:pt x="525048" y="328327"/>
                    <a:pt x="518614" y="341194"/>
                  </a:cubicBezTo>
                  <a:cubicBezTo>
                    <a:pt x="511279" y="355865"/>
                    <a:pt x="497628" y="366996"/>
                    <a:pt x="491319" y="382137"/>
                  </a:cubicBezTo>
                  <a:cubicBezTo>
                    <a:pt x="474720" y="421975"/>
                    <a:pt x="450376" y="504967"/>
                    <a:pt x="450376" y="504967"/>
                  </a:cubicBezTo>
                  <a:cubicBezTo>
                    <a:pt x="445827" y="536812"/>
                    <a:pt x="443961" y="569157"/>
                    <a:pt x="436728" y="600501"/>
                  </a:cubicBezTo>
                  <a:cubicBezTo>
                    <a:pt x="430258" y="628536"/>
                    <a:pt x="409432" y="682388"/>
                    <a:pt x="409432" y="682388"/>
                  </a:cubicBezTo>
                  <a:cubicBezTo>
                    <a:pt x="404883" y="723331"/>
                    <a:pt x="397205" y="764047"/>
                    <a:pt x="395785" y="805218"/>
                  </a:cubicBezTo>
                  <a:cubicBezTo>
                    <a:pt x="388101" y="1028045"/>
                    <a:pt x="390545" y="1251157"/>
                    <a:pt x="382137" y="1473958"/>
                  </a:cubicBezTo>
                  <a:cubicBezTo>
                    <a:pt x="381430" y="1492702"/>
                    <a:pt x="375075" y="1510986"/>
                    <a:pt x="368489" y="1528549"/>
                  </a:cubicBezTo>
                  <a:cubicBezTo>
                    <a:pt x="361346" y="1547598"/>
                    <a:pt x="350292" y="1564943"/>
                    <a:pt x="341194" y="1583140"/>
                  </a:cubicBezTo>
                  <a:cubicBezTo>
                    <a:pt x="321903" y="1679592"/>
                    <a:pt x="334882" y="1629373"/>
                    <a:pt x="300250" y="1733265"/>
                  </a:cubicBezTo>
                  <a:lnTo>
                    <a:pt x="300250" y="1733265"/>
                  </a:lnTo>
                  <a:cubicBezTo>
                    <a:pt x="295701" y="1751462"/>
                    <a:pt x="294221" y="1770716"/>
                    <a:pt x="286603" y="1787857"/>
                  </a:cubicBezTo>
                  <a:cubicBezTo>
                    <a:pt x="275830" y="1812097"/>
                    <a:pt x="258541" y="1832907"/>
                    <a:pt x="245659" y="1856095"/>
                  </a:cubicBezTo>
                  <a:cubicBezTo>
                    <a:pt x="212192" y="1916334"/>
                    <a:pt x="215329" y="1919792"/>
                    <a:pt x="191068" y="1992573"/>
                  </a:cubicBezTo>
                  <a:cubicBezTo>
                    <a:pt x="176397" y="2036586"/>
                    <a:pt x="172323" y="2083452"/>
                    <a:pt x="163773" y="2129051"/>
                  </a:cubicBezTo>
                  <a:cubicBezTo>
                    <a:pt x="158673" y="2156249"/>
                    <a:pt x="158077" y="2184432"/>
                    <a:pt x="150125" y="2210937"/>
                  </a:cubicBezTo>
                  <a:cubicBezTo>
                    <a:pt x="144279" y="2230424"/>
                    <a:pt x="131928" y="2247331"/>
                    <a:pt x="122829" y="2265528"/>
                  </a:cubicBezTo>
                  <a:cubicBezTo>
                    <a:pt x="118280" y="2283725"/>
                    <a:pt x="112266" y="2301617"/>
                    <a:pt x="109182" y="2320119"/>
                  </a:cubicBezTo>
                  <a:cubicBezTo>
                    <a:pt x="103152" y="2356297"/>
                    <a:pt x="101111" y="2393050"/>
                    <a:pt x="95534" y="2429301"/>
                  </a:cubicBezTo>
                  <a:cubicBezTo>
                    <a:pt x="92007" y="2452228"/>
                    <a:pt x="86435" y="2474794"/>
                    <a:pt x="81886" y="2497540"/>
                  </a:cubicBezTo>
                  <a:cubicBezTo>
                    <a:pt x="77337" y="2556680"/>
                    <a:pt x="75595" y="2616104"/>
                    <a:pt x="68238" y="2674961"/>
                  </a:cubicBezTo>
                  <a:cubicBezTo>
                    <a:pt x="66454" y="2689236"/>
                    <a:pt x="55412" y="2701542"/>
                    <a:pt x="54591" y="2715904"/>
                  </a:cubicBezTo>
                  <a:cubicBezTo>
                    <a:pt x="19828" y="3324264"/>
                    <a:pt x="72254" y="2964770"/>
                    <a:pt x="13647" y="3316406"/>
                  </a:cubicBezTo>
                  <a:cubicBezTo>
                    <a:pt x="11282" y="3330596"/>
                    <a:pt x="4549" y="3343701"/>
                    <a:pt x="0" y="3357349"/>
                  </a:cubicBezTo>
                  <a:cubicBezTo>
                    <a:pt x="5719" y="3483179"/>
                    <a:pt x="11022" y="3683051"/>
                    <a:pt x="27295" y="3821373"/>
                  </a:cubicBezTo>
                  <a:cubicBezTo>
                    <a:pt x="38475" y="3916401"/>
                    <a:pt x="36888" y="3859740"/>
                    <a:pt x="54591" y="3930555"/>
                  </a:cubicBezTo>
                  <a:lnTo>
                    <a:pt x="81886" y="4039737"/>
                  </a:lnTo>
                  <a:lnTo>
                    <a:pt x="122829" y="4380931"/>
                  </a:lnTo>
                  <a:cubicBezTo>
                    <a:pt x="126257" y="4409498"/>
                    <a:pt x="150125" y="4462818"/>
                    <a:pt x="150125" y="4462818"/>
                  </a:cubicBezTo>
                  <a:cubicBezTo>
                    <a:pt x="156696" y="4528529"/>
                    <a:pt x="159569" y="4602079"/>
                    <a:pt x="177420" y="4667534"/>
                  </a:cubicBezTo>
                  <a:cubicBezTo>
                    <a:pt x="184990" y="4695292"/>
                    <a:pt x="195617" y="4722125"/>
                    <a:pt x="204716" y="4749421"/>
                  </a:cubicBezTo>
                  <a:cubicBezTo>
                    <a:pt x="209265" y="4790364"/>
                    <a:pt x="209101" y="4832111"/>
                    <a:pt x="218364" y="4872251"/>
                  </a:cubicBezTo>
                  <a:cubicBezTo>
                    <a:pt x="222939" y="4892075"/>
                    <a:pt x="240725" y="4907105"/>
                    <a:pt x="245659" y="4926842"/>
                  </a:cubicBezTo>
                  <a:cubicBezTo>
                    <a:pt x="254554" y="4962424"/>
                    <a:pt x="254460" y="4999669"/>
                    <a:pt x="259307" y="5036024"/>
                  </a:cubicBezTo>
                  <a:cubicBezTo>
                    <a:pt x="263559" y="5067910"/>
                    <a:pt x="266646" y="5100015"/>
                    <a:pt x="272955" y="5131558"/>
                  </a:cubicBezTo>
                  <a:cubicBezTo>
                    <a:pt x="275776" y="5145665"/>
                    <a:pt x="282651" y="5158669"/>
                    <a:pt x="286603" y="5172501"/>
                  </a:cubicBezTo>
                  <a:cubicBezTo>
                    <a:pt x="291756" y="5190536"/>
                    <a:pt x="295701" y="5208895"/>
                    <a:pt x="300250" y="5227092"/>
                  </a:cubicBezTo>
                  <a:cubicBezTo>
                    <a:pt x="304799" y="5354471"/>
                    <a:pt x="303597" y="5482186"/>
                    <a:pt x="313898" y="5609230"/>
                  </a:cubicBezTo>
                  <a:cubicBezTo>
                    <a:pt x="317288" y="5651035"/>
                    <a:pt x="340029" y="5690134"/>
                    <a:pt x="341194" y="5732060"/>
                  </a:cubicBezTo>
                  <a:cubicBezTo>
                    <a:pt x="343003" y="5797193"/>
                    <a:pt x="348573" y="6041647"/>
                    <a:pt x="313898" y="6168788"/>
                  </a:cubicBezTo>
                  <a:cubicBezTo>
                    <a:pt x="306328" y="6196546"/>
                    <a:pt x="295701" y="6223379"/>
                    <a:pt x="286603" y="6250674"/>
                  </a:cubicBezTo>
                  <a:cubicBezTo>
                    <a:pt x="281416" y="6266235"/>
                    <a:pt x="268406" y="6277970"/>
                    <a:pt x="259307" y="6291618"/>
                  </a:cubicBezTo>
                  <a:cubicBezTo>
                    <a:pt x="266017" y="6372136"/>
                    <a:pt x="257767" y="6429051"/>
                    <a:pt x="286603" y="6496334"/>
                  </a:cubicBezTo>
                  <a:cubicBezTo>
                    <a:pt x="294617" y="6515034"/>
                    <a:pt x="305884" y="6532225"/>
                    <a:pt x="313898" y="6550925"/>
                  </a:cubicBezTo>
                  <a:cubicBezTo>
                    <a:pt x="319565" y="6564148"/>
                    <a:pt x="319566" y="6579898"/>
                    <a:pt x="327546" y="6591868"/>
                  </a:cubicBezTo>
                  <a:cubicBezTo>
                    <a:pt x="338252" y="6607927"/>
                    <a:pt x="356639" y="6617577"/>
                    <a:pt x="368489" y="6632812"/>
                  </a:cubicBezTo>
                  <a:cubicBezTo>
                    <a:pt x="388629" y="6658707"/>
                    <a:pt x="391255" y="6706741"/>
                    <a:pt x="423080" y="6714698"/>
                  </a:cubicBezTo>
                  <a:cubicBezTo>
                    <a:pt x="441277" y="6719247"/>
                    <a:pt x="459636" y="6723193"/>
                    <a:pt x="477671" y="6728346"/>
                  </a:cubicBezTo>
                  <a:cubicBezTo>
                    <a:pt x="491503" y="6732298"/>
                    <a:pt x="504658" y="6738505"/>
                    <a:pt x="518614" y="6741994"/>
                  </a:cubicBezTo>
                  <a:cubicBezTo>
                    <a:pt x="596514" y="6761469"/>
                    <a:pt x="571409" y="6748279"/>
                    <a:pt x="641444" y="6769289"/>
                  </a:cubicBezTo>
                  <a:cubicBezTo>
                    <a:pt x="669003" y="6777557"/>
                    <a:pt x="723331" y="6796585"/>
                    <a:pt x="723331" y="6796585"/>
                  </a:cubicBezTo>
                  <a:lnTo>
                    <a:pt x="914400" y="6782937"/>
                  </a:lnTo>
                </a:path>
              </a:pathLst>
            </a:cu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72" name="Text Placeholder 2"/>
            <p:cNvSpPr txBox="1">
              <a:spLocks/>
            </p:cNvSpPr>
            <p:nvPr/>
          </p:nvSpPr>
          <p:spPr bwMode="auto">
            <a:xfrm rot="16200000">
              <a:off x="7958138" y="3090606"/>
              <a:ext cx="1538288" cy="341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396875" indent="-396875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id-ID" sz="2400">
                  <a:solidFill>
                    <a:schemeClr val="bg1"/>
                  </a:solidFill>
                  <a:latin typeface="Calibri" pitchFamily="34" charset="0"/>
                </a:rPr>
                <a:t>   LAUT</a:t>
              </a:r>
              <a:endParaRPr lang="en-US" sz="240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73" name="Right Arrow 72"/>
            <p:cNvSpPr/>
            <p:nvPr/>
          </p:nvSpPr>
          <p:spPr bwMode="auto">
            <a:xfrm>
              <a:off x="3851920" y="1916832"/>
              <a:ext cx="2500306" cy="792088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 defTabSz="91409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dirty="0">
                  <a:solidFill>
                    <a:schemeClr val="tx1"/>
                  </a:solidFill>
                  <a:latin typeface="+mj-lt"/>
                </a:rPr>
                <a:t>Drainase Sekunder</a:t>
              </a: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756" y="663575"/>
              <a:ext cx="2126852" cy="538261"/>
            </a:xfrm>
            <a:prstGeom prst="rect">
              <a:avLst/>
            </a:prstGeom>
            <a:ln>
              <a:solidFill>
                <a:schemeClr val="tx1"/>
              </a:solidFill>
              <a:prstDash val="solid"/>
            </a:ln>
          </p:spPr>
          <p:txBody>
            <a:bodyPr wrap="none">
              <a:spAutoFit/>
            </a:bodyPr>
            <a:lstStyle/>
            <a:p>
              <a:pPr algn="ctr" defTabSz="91409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200" dirty="0">
                  <a:latin typeface="Segoe" pitchFamily="34" charset="0"/>
                  <a:cs typeface="+mn-cs"/>
                </a:rPr>
                <a:t>Kondisi 1</a:t>
              </a:r>
            </a:p>
            <a:p>
              <a:pPr algn="ctr" defTabSz="91409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200" dirty="0">
                  <a:latin typeface="Segoe" pitchFamily="34" charset="0"/>
                  <a:cs typeface="+mn-cs"/>
                </a:rPr>
                <a:t>outlet ke drainase sekunder</a:t>
              </a:r>
              <a:endParaRPr lang="en-US" sz="1200" dirty="0">
                <a:latin typeface="Segoe" pitchFamily="34" charset="0"/>
                <a:cs typeface="+mn-cs"/>
              </a:endParaRPr>
            </a:p>
          </p:txBody>
        </p:sp>
        <p:sp>
          <p:nvSpPr>
            <p:cNvPr id="75" name="Right Arrow 74"/>
            <p:cNvSpPr/>
            <p:nvPr/>
          </p:nvSpPr>
          <p:spPr bwMode="auto">
            <a:xfrm>
              <a:off x="3923928" y="1052736"/>
              <a:ext cx="3024336" cy="792088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 defTabSz="9140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300" dirty="0">
                <a:solidFill>
                  <a:srgbClr val="FFFFFF"/>
                </a:solidFill>
                <a:latin typeface="Segoe" pitchFamily="34" charset="0"/>
              </a:endParaRPr>
            </a:p>
          </p:txBody>
        </p:sp>
        <p:sp>
          <p:nvSpPr>
            <p:cNvPr id="76" name="Text Placeholder 2"/>
            <p:cNvSpPr txBox="1">
              <a:spLocks/>
            </p:cNvSpPr>
            <p:nvPr/>
          </p:nvSpPr>
          <p:spPr bwMode="auto">
            <a:xfrm>
              <a:off x="3708400" y="1335088"/>
              <a:ext cx="2774950" cy="509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normAutofit fontScale="70000" lnSpcReduction="20000"/>
            </a:bodyPr>
            <a:lstStyle/>
            <a:p>
              <a:pPr marL="273050" indent="-273050" eaLnBrk="0" fontAlgn="auto" hangingPunct="0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85000"/>
                <a:buFont typeface="Wingdings 2" pitchFamily="18" charset="2"/>
                <a:buNone/>
                <a:defRPr/>
              </a:pPr>
              <a:r>
                <a:rPr lang="id-ID" sz="2400" dirty="0">
                  <a:latin typeface="+mn-lt"/>
                  <a:cs typeface="+mn-cs"/>
                </a:rPr>
                <a:t>              Drainase Sekunder</a:t>
              </a:r>
              <a:endParaRPr lang="en-US" sz="2400" dirty="0">
                <a:latin typeface="+mn-lt"/>
                <a:cs typeface="+mn-cs"/>
              </a:endParaRPr>
            </a:p>
          </p:txBody>
        </p:sp>
        <p:sp>
          <p:nvSpPr>
            <p:cNvPr id="77" name="Right Arrow 76"/>
            <p:cNvSpPr/>
            <p:nvPr/>
          </p:nvSpPr>
          <p:spPr bwMode="auto">
            <a:xfrm rot="18652196">
              <a:off x="4559391" y="1920625"/>
              <a:ext cx="3714058" cy="1020374"/>
            </a:xfrm>
            <a:prstGeom prst="rightArrow">
              <a:avLst/>
            </a:prstGeom>
            <a:solidFill>
              <a:schemeClr val="tx2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 defTabSz="9140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300" dirty="0">
                <a:solidFill>
                  <a:srgbClr val="FFFFFF"/>
                </a:solidFill>
                <a:latin typeface="Segoe" pitchFamily="34" charset="0"/>
              </a:endParaRPr>
            </a:p>
          </p:txBody>
        </p:sp>
        <p:sp>
          <p:nvSpPr>
            <p:cNvPr id="78" name="Text Placeholder 2"/>
            <p:cNvSpPr txBox="1">
              <a:spLocks/>
            </p:cNvSpPr>
            <p:nvPr/>
          </p:nvSpPr>
          <p:spPr bwMode="auto">
            <a:xfrm rot="18591139">
              <a:off x="4183381" y="2753262"/>
              <a:ext cx="3708549" cy="341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396875" indent="-396875" defTabSz="912813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id-ID" sz="2400" dirty="0">
                  <a:latin typeface="Calibri" pitchFamily="34" charset="0"/>
                </a:rPr>
                <a:t>                </a:t>
              </a:r>
              <a:r>
                <a:rPr lang="id-ID" sz="2400" dirty="0">
                  <a:solidFill>
                    <a:schemeClr val="bg1">
                      <a:lumMod val="85000"/>
                    </a:schemeClr>
                  </a:solidFill>
                  <a:latin typeface="Calibri" pitchFamily="34" charset="0"/>
                </a:rPr>
                <a:t>Drainase Primer</a:t>
              </a:r>
              <a:endParaRPr lang="en-US" sz="2400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79" name="TextBox 100"/>
            <p:cNvSpPr txBox="1">
              <a:spLocks noChangeArrowheads="1"/>
            </p:cNvSpPr>
            <p:nvPr/>
          </p:nvSpPr>
          <p:spPr bwMode="auto">
            <a:xfrm>
              <a:off x="106363" y="1825625"/>
              <a:ext cx="1152525" cy="610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id-ID" sz="1400" b="1">
                  <a:solidFill>
                    <a:srgbClr val="FF0000"/>
                  </a:solidFill>
                  <a:latin typeface="Calibri" pitchFamily="34" charset="0"/>
                </a:rPr>
                <a:t>Genangan</a:t>
              </a:r>
            </a:p>
            <a:p>
              <a:pPr algn="ctr" eaLnBrk="1" hangingPunct="1"/>
              <a:endParaRPr lang="id-ID" sz="140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pic>
          <p:nvPicPr>
            <p:cNvPr id="81" name="Picture 1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51" t="70062" r="38959" b="26854"/>
            <a:stretch>
              <a:fillRect/>
            </a:stretch>
          </p:blipFill>
          <p:spPr bwMode="auto">
            <a:xfrm>
              <a:off x="1979613" y="1484313"/>
              <a:ext cx="360362" cy="431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Rectangle 81"/>
            <p:cNvSpPr/>
            <p:nvPr/>
          </p:nvSpPr>
          <p:spPr>
            <a:xfrm>
              <a:off x="6084888" y="2924175"/>
              <a:ext cx="863600" cy="6492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200" b="1" dirty="0">
                  <a:solidFill>
                    <a:schemeClr val="tx1"/>
                  </a:solidFill>
                </a:rPr>
                <a:t>Kolam Retensi</a:t>
              </a:r>
            </a:p>
          </p:txBody>
        </p:sp>
        <p:sp>
          <p:nvSpPr>
            <p:cNvPr id="83" name="Right Arrow 82"/>
            <p:cNvSpPr/>
            <p:nvPr/>
          </p:nvSpPr>
          <p:spPr bwMode="auto">
            <a:xfrm>
              <a:off x="7631832" y="332656"/>
              <a:ext cx="1512168" cy="1143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 defTabSz="9140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300" dirty="0">
                <a:solidFill>
                  <a:srgbClr val="FFFFFF"/>
                </a:solidFill>
                <a:latin typeface="Segoe" pitchFamily="34" charset="0"/>
              </a:endParaRPr>
            </a:p>
          </p:txBody>
        </p:sp>
        <p:sp>
          <p:nvSpPr>
            <p:cNvPr id="85" name="Text Placeholder 2"/>
            <p:cNvSpPr txBox="1">
              <a:spLocks/>
            </p:cNvSpPr>
            <p:nvPr/>
          </p:nvSpPr>
          <p:spPr bwMode="auto">
            <a:xfrm>
              <a:off x="7419975" y="387350"/>
              <a:ext cx="1328738" cy="775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396875" indent="-396875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id-ID" sz="2400">
                  <a:latin typeface="Calibri" pitchFamily="34" charset="0"/>
                </a:rPr>
                <a:t>                   Sungai</a:t>
              </a:r>
              <a:endParaRPr lang="en-US" sz="2400">
                <a:latin typeface="Calibri" pitchFamily="34" charset="0"/>
              </a:endParaRPr>
            </a:p>
          </p:txBody>
        </p:sp>
        <p:pic>
          <p:nvPicPr>
            <p:cNvPr id="86" name="Picture 1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51" t="70062" r="38959" b="26854"/>
            <a:stretch>
              <a:fillRect/>
            </a:stretch>
          </p:blipFill>
          <p:spPr bwMode="auto">
            <a:xfrm>
              <a:off x="2268538" y="4867275"/>
              <a:ext cx="360362" cy="431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1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51" t="70062" r="38959" b="26854"/>
            <a:stretch>
              <a:fillRect/>
            </a:stretch>
          </p:blipFill>
          <p:spPr bwMode="auto">
            <a:xfrm>
              <a:off x="1116013" y="4867275"/>
              <a:ext cx="360362" cy="431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1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51" t="70062" r="38959" b="26854"/>
            <a:stretch>
              <a:fillRect/>
            </a:stretch>
          </p:blipFill>
          <p:spPr bwMode="auto">
            <a:xfrm>
              <a:off x="1692275" y="4867275"/>
              <a:ext cx="360363" cy="431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5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51" t="70062" r="38959" b="26854"/>
            <a:stretch>
              <a:fillRect/>
            </a:stretch>
          </p:blipFill>
          <p:spPr bwMode="auto">
            <a:xfrm>
              <a:off x="1116013" y="5588000"/>
              <a:ext cx="360362" cy="2873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5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51" t="70062" r="38959" b="26854"/>
            <a:stretch>
              <a:fillRect/>
            </a:stretch>
          </p:blipFill>
          <p:spPr bwMode="auto">
            <a:xfrm>
              <a:off x="2268538" y="5588000"/>
              <a:ext cx="360362" cy="2873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5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51" t="70062" r="38959" b="26854"/>
            <a:stretch>
              <a:fillRect/>
            </a:stretch>
          </p:blipFill>
          <p:spPr bwMode="auto">
            <a:xfrm>
              <a:off x="1692275" y="5588000"/>
              <a:ext cx="360363" cy="2873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" name="Right Arrow 91"/>
            <p:cNvSpPr/>
            <p:nvPr/>
          </p:nvSpPr>
          <p:spPr>
            <a:xfrm>
              <a:off x="828675" y="2205038"/>
              <a:ext cx="3095625" cy="431800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93" name="Right Arrow 92"/>
            <p:cNvSpPr/>
            <p:nvPr/>
          </p:nvSpPr>
          <p:spPr>
            <a:xfrm>
              <a:off x="900113" y="1125538"/>
              <a:ext cx="3024187" cy="431800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94" name="TextBox 107"/>
            <p:cNvSpPr txBox="1">
              <a:spLocks noChangeArrowheads="1"/>
            </p:cNvSpPr>
            <p:nvPr/>
          </p:nvSpPr>
          <p:spPr bwMode="auto">
            <a:xfrm>
              <a:off x="1258888" y="1176338"/>
              <a:ext cx="1728788" cy="358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id-ID" sz="1400" dirty="0">
                  <a:latin typeface="Calibri" pitchFamily="34" charset="0"/>
                </a:rPr>
                <a:t>Drainase Tersier</a:t>
              </a:r>
            </a:p>
          </p:txBody>
        </p:sp>
        <p:sp>
          <p:nvSpPr>
            <p:cNvPr id="95" name="TextBox 107"/>
            <p:cNvSpPr txBox="1">
              <a:spLocks noChangeArrowheads="1"/>
            </p:cNvSpPr>
            <p:nvPr/>
          </p:nvSpPr>
          <p:spPr bwMode="auto">
            <a:xfrm>
              <a:off x="1411288" y="2257425"/>
              <a:ext cx="1728788" cy="358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id-ID" sz="1400">
                  <a:latin typeface="Calibri" pitchFamily="34" charset="0"/>
                </a:rPr>
                <a:t>Drainase Tersier</a:t>
              </a:r>
            </a:p>
          </p:txBody>
        </p:sp>
        <p:sp>
          <p:nvSpPr>
            <p:cNvPr id="96" name="Right Arrow 95"/>
            <p:cNvSpPr/>
            <p:nvPr/>
          </p:nvSpPr>
          <p:spPr>
            <a:xfrm>
              <a:off x="1044575" y="5803900"/>
              <a:ext cx="3240088" cy="433388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97" name="Right Arrow 96"/>
            <p:cNvSpPr/>
            <p:nvPr/>
          </p:nvSpPr>
          <p:spPr>
            <a:xfrm>
              <a:off x="1044574" y="5143499"/>
              <a:ext cx="3205163" cy="515940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98" name="TextBox 107"/>
            <p:cNvSpPr txBox="1">
              <a:spLocks noChangeArrowheads="1"/>
            </p:cNvSpPr>
            <p:nvPr/>
          </p:nvSpPr>
          <p:spPr bwMode="auto">
            <a:xfrm>
              <a:off x="836492" y="5219378"/>
              <a:ext cx="2376315" cy="358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id-ID" sz="1400" dirty="0">
                  <a:latin typeface="Calibri" pitchFamily="34" charset="0"/>
                </a:rPr>
                <a:t>         Drainase Tersier</a:t>
              </a:r>
            </a:p>
          </p:txBody>
        </p:sp>
        <p:sp>
          <p:nvSpPr>
            <p:cNvPr id="99" name="TextBox 107"/>
            <p:cNvSpPr txBox="1">
              <a:spLocks noChangeArrowheads="1"/>
            </p:cNvSpPr>
            <p:nvPr/>
          </p:nvSpPr>
          <p:spPr bwMode="auto">
            <a:xfrm>
              <a:off x="1187450" y="5841275"/>
              <a:ext cx="1728788" cy="358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id-ID" sz="1400" dirty="0">
                  <a:latin typeface="Calibri" pitchFamily="34" charset="0"/>
                </a:rPr>
                <a:t>Drainase Tersier  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851275" y="333375"/>
              <a:ext cx="5041900" cy="4319588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01" name="TextBox 62"/>
            <p:cNvSpPr txBox="1">
              <a:spLocks noChangeArrowheads="1"/>
            </p:cNvSpPr>
            <p:nvPr/>
          </p:nvSpPr>
          <p:spPr bwMode="auto">
            <a:xfrm>
              <a:off x="71438" y="-4340"/>
              <a:ext cx="1476226" cy="61002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id-ID" sz="1400" dirty="0"/>
                <a:t>Ditjen CK  dan PEMDA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4105" y="3398838"/>
              <a:ext cx="2327964" cy="5382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algn="ctr" defTabSz="91409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200" dirty="0">
                  <a:latin typeface="Segoe" pitchFamily="34" charset="0"/>
                  <a:cs typeface="+mn-cs"/>
                </a:rPr>
                <a:t>Kondisi 2</a:t>
              </a:r>
            </a:p>
            <a:p>
              <a:pPr algn="ctr" defTabSz="91409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200" dirty="0">
                  <a:latin typeface="Segoe" pitchFamily="34" charset="0"/>
                  <a:cs typeface="+mn-cs"/>
                </a:rPr>
                <a:t>outlet langsung menuju ke laut</a:t>
              </a:r>
              <a:endParaRPr lang="en-US" sz="1200" dirty="0">
                <a:latin typeface="Segoe" pitchFamily="34" charset="0"/>
                <a:cs typeface="+mn-cs"/>
              </a:endParaRPr>
            </a:p>
          </p:txBody>
        </p:sp>
        <p:sp>
          <p:nvSpPr>
            <p:cNvPr id="103" name="TextBox 100"/>
            <p:cNvSpPr txBox="1">
              <a:spLocks noChangeArrowheads="1"/>
            </p:cNvSpPr>
            <p:nvPr/>
          </p:nvSpPr>
          <p:spPr bwMode="auto">
            <a:xfrm>
              <a:off x="179388" y="4221163"/>
              <a:ext cx="1152525" cy="610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id-ID" sz="1400" b="1">
                  <a:solidFill>
                    <a:srgbClr val="FF0000"/>
                  </a:solidFill>
                  <a:latin typeface="Calibri" pitchFamily="34" charset="0"/>
                </a:rPr>
                <a:t>Genangan</a:t>
              </a:r>
            </a:p>
            <a:p>
              <a:pPr algn="ctr" eaLnBrk="1" hangingPunct="1"/>
              <a:r>
                <a:rPr lang="id-ID" sz="1400">
                  <a:solidFill>
                    <a:srgbClr val="FF0000"/>
                  </a:solidFill>
                  <a:latin typeface="Calibri" pitchFamily="34" charset="0"/>
                </a:rPr>
                <a:t> </a:t>
              </a:r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3779838" y="5300663"/>
              <a:ext cx="5545137" cy="1873250"/>
            </a:xfrm>
            <a:custGeom>
              <a:avLst/>
              <a:gdLst>
                <a:gd name="connsiteX0" fmla="*/ 4533812 w 5189938"/>
                <a:gd name="connsiteY0" fmla="*/ 40944 h 1506584"/>
                <a:gd name="connsiteX1" fmla="*/ 4533812 w 5189938"/>
                <a:gd name="connsiteY1" fmla="*/ 40944 h 1506584"/>
                <a:gd name="connsiteX2" fmla="*/ 4410982 w 5189938"/>
                <a:gd name="connsiteY2" fmla="*/ 54591 h 1506584"/>
                <a:gd name="connsiteX3" fmla="*/ 4397334 w 5189938"/>
                <a:gd name="connsiteY3" fmla="*/ 95535 h 1506584"/>
                <a:gd name="connsiteX4" fmla="*/ 4356391 w 5189938"/>
                <a:gd name="connsiteY4" fmla="*/ 109182 h 1506584"/>
                <a:gd name="connsiteX5" fmla="*/ 4260857 w 5189938"/>
                <a:gd name="connsiteY5" fmla="*/ 204717 h 1506584"/>
                <a:gd name="connsiteX6" fmla="*/ 4165322 w 5189938"/>
                <a:gd name="connsiteY6" fmla="*/ 245660 h 1506584"/>
                <a:gd name="connsiteX7" fmla="*/ 4028845 w 5189938"/>
                <a:gd name="connsiteY7" fmla="*/ 272956 h 1506584"/>
                <a:gd name="connsiteX8" fmla="*/ 3783185 w 5189938"/>
                <a:gd name="connsiteY8" fmla="*/ 300251 h 1506584"/>
                <a:gd name="connsiteX9" fmla="*/ 2268284 w 5189938"/>
                <a:gd name="connsiteY9" fmla="*/ 313899 h 1506584"/>
                <a:gd name="connsiteX10" fmla="*/ 2186397 w 5189938"/>
                <a:gd name="connsiteY10" fmla="*/ 354842 h 1506584"/>
                <a:gd name="connsiteX11" fmla="*/ 2131806 w 5189938"/>
                <a:gd name="connsiteY11" fmla="*/ 382138 h 1506584"/>
                <a:gd name="connsiteX12" fmla="*/ 2063567 w 5189938"/>
                <a:gd name="connsiteY12" fmla="*/ 395785 h 1506584"/>
                <a:gd name="connsiteX13" fmla="*/ 2022624 w 5189938"/>
                <a:gd name="connsiteY13" fmla="*/ 423081 h 1506584"/>
                <a:gd name="connsiteX14" fmla="*/ 1981681 w 5189938"/>
                <a:gd name="connsiteY14" fmla="*/ 436729 h 1506584"/>
                <a:gd name="connsiteX15" fmla="*/ 1886146 w 5189938"/>
                <a:gd name="connsiteY15" fmla="*/ 491320 h 1506584"/>
                <a:gd name="connsiteX16" fmla="*/ 1845203 w 5189938"/>
                <a:gd name="connsiteY16" fmla="*/ 518615 h 1506584"/>
                <a:gd name="connsiteX17" fmla="*/ 1804260 w 5189938"/>
                <a:gd name="connsiteY17" fmla="*/ 532263 h 1506584"/>
                <a:gd name="connsiteX18" fmla="*/ 1749669 w 5189938"/>
                <a:gd name="connsiteY18" fmla="*/ 573206 h 1506584"/>
                <a:gd name="connsiteX19" fmla="*/ 1708725 w 5189938"/>
                <a:gd name="connsiteY19" fmla="*/ 614150 h 1506584"/>
                <a:gd name="connsiteX20" fmla="*/ 1667782 w 5189938"/>
                <a:gd name="connsiteY20" fmla="*/ 641445 h 1506584"/>
                <a:gd name="connsiteX21" fmla="*/ 1585896 w 5189938"/>
                <a:gd name="connsiteY21" fmla="*/ 709684 h 1506584"/>
                <a:gd name="connsiteX22" fmla="*/ 1490361 w 5189938"/>
                <a:gd name="connsiteY22" fmla="*/ 777923 h 1506584"/>
                <a:gd name="connsiteX23" fmla="*/ 1449418 w 5189938"/>
                <a:gd name="connsiteY23" fmla="*/ 791570 h 1506584"/>
                <a:gd name="connsiteX24" fmla="*/ 999042 w 5189938"/>
                <a:gd name="connsiteY24" fmla="*/ 805218 h 1506584"/>
                <a:gd name="connsiteX25" fmla="*/ 780678 w 5189938"/>
                <a:gd name="connsiteY25" fmla="*/ 791570 h 1506584"/>
                <a:gd name="connsiteX26" fmla="*/ 507722 w 5189938"/>
                <a:gd name="connsiteY26" fmla="*/ 805218 h 1506584"/>
                <a:gd name="connsiteX27" fmla="*/ 425836 w 5189938"/>
                <a:gd name="connsiteY27" fmla="*/ 832514 h 1506584"/>
                <a:gd name="connsiteX28" fmla="*/ 371245 w 5189938"/>
                <a:gd name="connsiteY28" fmla="*/ 846161 h 1506584"/>
                <a:gd name="connsiteX29" fmla="*/ 289358 w 5189938"/>
                <a:gd name="connsiteY29" fmla="*/ 873457 h 1506584"/>
                <a:gd name="connsiteX30" fmla="*/ 248415 w 5189938"/>
                <a:gd name="connsiteY30" fmla="*/ 900753 h 1506584"/>
                <a:gd name="connsiteX31" fmla="*/ 207472 w 5189938"/>
                <a:gd name="connsiteY31" fmla="*/ 914400 h 1506584"/>
                <a:gd name="connsiteX32" fmla="*/ 166528 w 5189938"/>
                <a:gd name="connsiteY32" fmla="*/ 955344 h 1506584"/>
                <a:gd name="connsiteX33" fmla="*/ 139233 w 5189938"/>
                <a:gd name="connsiteY33" fmla="*/ 1009935 h 1506584"/>
                <a:gd name="connsiteX34" fmla="*/ 98290 w 5189938"/>
                <a:gd name="connsiteY34" fmla="*/ 1050878 h 1506584"/>
                <a:gd name="connsiteX35" fmla="*/ 43699 w 5189938"/>
                <a:gd name="connsiteY35" fmla="*/ 1132764 h 1506584"/>
                <a:gd name="connsiteX36" fmla="*/ 16403 w 5189938"/>
                <a:gd name="connsiteY36" fmla="*/ 1173708 h 1506584"/>
                <a:gd name="connsiteX37" fmla="*/ 2755 w 5189938"/>
                <a:gd name="connsiteY37" fmla="*/ 1214651 h 1506584"/>
                <a:gd name="connsiteX38" fmla="*/ 16403 w 5189938"/>
                <a:gd name="connsiteY38" fmla="*/ 1282890 h 1506584"/>
                <a:gd name="connsiteX39" fmla="*/ 98290 w 5189938"/>
                <a:gd name="connsiteY39" fmla="*/ 1310185 h 1506584"/>
                <a:gd name="connsiteX40" fmla="*/ 398540 w 5189938"/>
                <a:gd name="connsiteY40" fmla="*/ 1296538 h 1506584"/>
                <a:gd name="connsiteX41" fmla="*/ 494075 w 5189938"/>
                <a:gd name="connsiteY41" fmla="*/ 1282890 h 1506584"/>
                <a:gd name="connsiteX42" fmla="*/ 1326588 w 5189938"/>
                <a:gd name="connsiteY42" fmla="*/ 1296538 h 1506584"/>
                <a:gd name="connsiteX43" fmla="*/ 3319161 w 5189938"/>
                <a:gd name="connsiteY43" fmla="*/ 1323833 h 1506584"/>
                <a:gd name="connsiteX44" fmla="*/ 3414696 w 5189938"/>
                <a:gd name="connsiteY44" fmla="*/ 1337481 h 1506584"/>
                <a:gd name="connsiteX45" fmla="*/ 3701299 w 5189938"/>
                <a:gd name="connsiteY45" fmla="*/ 1351129 h 1506584"/>
                <a:gd name="connsiteX46" fmla="*/ 4711233 w 5189938"/>
                <a:gd name="connsiteY46" fmla="*/ 1337481 h 1506584"/>
                <a:gd name="connsiteX47" fmla="*/ 4820415 w 5189938"/>
                <a:gd name="connsiteY47" fmla="*/ 1310185 h 1506584"/>
                <a:gd name="connsiteX48" fmla="*/ 4997836 w 5189938"/>
                <a:gd name="connsiteY48" fmla="*/ 1282890 h 1506584"/>
                <a:gd name="connsiteX49" fmla="*/ 5038779 w 5189938"/>
                <a:gd name="connsiteY49" fmla="*/ 1269242 h 1506584"/>
                <a:gd name="connsiteX50" fmla="*/ 5120666 w 5189938"/>
                <a:gd name="connsiteY50" fmla="*/ 1255594 h 1506584"/>
                <a:gd name="connsiteX51" fmla="*/ 5093370 w 5189938"/>
                <a:gd name="connsiteY51" fmla="*/ 1173708 h 1506584"/>
                <a:gd name="connsiteX52" fmla="*/ 5079722 w 5189938"/>
                <a:gd name="connsiteY52" fmla="*/ 1132764 h 1506584"/>
                <a:gd name="connsiteX53" fmla="*/ 5066075 w 5189938"/>
                <a:gd name="connsiteY53" fmla="*/ 1091821 h 1506584"/>
                <a:gd name="connsiteX54" fmla="*/ 5079722 w 5189938"/>
                <a:gd name="connsiteY54" fmla="*/ 900753 h 1506584"/>
                <a:gd name="connsiteX55" fmla="*/ 5066075 w 5189938"/>
                <a:gd name="connsiteY55" fmla="*/ 313899 h 1506584"/>
                <a:gd name="connsiteX56" fmla="*/ 5038779 w 5189938"/>
                <a:gd name="connsiteY56" fmla="*/ 272956 h 1506584"/>
                <a:gd name="connsiteX57" fmla="*/ 5025131 w 5189938"/>
                <a:gd name="connsiteY57" fmla="*/ 218364 h 1506584"/>
                <a:gd name="connsiteX58" fmla="*/ 4970540 w 5189938"/>
                <a:gd name="connsiteY58" fmla="*/ 136478 h 1506584"/>
                <a:gd name="connsiteX59" fmla="*/ 4943245 w 5189938"/>
                <a:gd name="connsiteY59" fmla="*/ 95535 h 1506584"/>
                <a:gd name="connsiteX60" fmla="*/ 4861358 w 5189938"/>
                <a:gd name="connsiteY60" fmla="*/ 40944 h 1506584"/>
                <a:gd name="connsiteX61" fmla="*/ 4820415 w 5189938"/>
                <a:gd name="connsiteY61" fmla="*/ 13648 h 1506584"/>
                <a:gd name="connsiteX62" fmla="*/ 4779472 w 5189938"/>
                <a:gd name="connsiteY62" fmla="*/ 0 h 1506584"/>
                <a:gd name="connsiteX63" fmla="*/ 4533812 w 5189938"/>
                <a:gd name="connsiteY63" fmla="*/ 40944 h 150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5189938" h="1506584">
                  <a:moveTo>
                    <a:pt x="4533812" y="40944"/>
                  </a:moveTo>
                  <a:lnTo>
                    <a:pt x="4533812" y="40944"/>
                  </a:lnTo>
                  <a:cubicBezTo>
                    <a:pt x="4492869" y="45493"/>
                    <a:pt x="4449231" y="39292"/>
                    <a:pt x="4410982" y="54591"/>
                  </a:cubicBezTo>
                  <a:cubicBezTo>
                    <a:pt x="4397625" y="59934"/>
                    <a:pt x="4407507" y="85362"/>
                    <a:pt x="4397334" y="95535"/>
                  </a:cubicBezTo>
                  <a:cubicBezTo>
                    <a:pt x="4387162" y="105707"/>
                    <a:pt x="4370039" y="104633"/>
                    <a:pt x="4356391" y="109182"/>
                  </a:cubicBezTo>
                  <a:cubicBezTo>
                    <a:pt x="4324546" y="141027"/>
                    <a:pt x="4303582" y="190476"/>
                    <a:pt x="4260857" y="204717"/>
                  </a:cubicBezTo>
                  <a:cubicBezTo>
                    <a:pt x="4057586" y="272471"/>
                    <a:pt x="4435057" y="144508"/>
                    <a:pt x="4165322" y="245660"/>
                  </a:cubicBezTo>
                  <a:cubicBezTo>
                    <a:pt x="4135945" y="256677"/>
                    <a:pt x="4052431" y="270008"/>
                    <a:pt x="4028845" y="272956"/>
                  </a:cubicBezTo>
                  <a:cubicBezTo>
                    <a:pt x="3947091" y="283175"/>
                    <a:pt x="3865553" y="298335"/>
                    <a:pt x="3783185" y="300251"/>
                  </a:cubicBezTo>
                  <a:cubicBezTo>
                    <a:pt x="3278334" y="311992"/>
                    <a:pt x="2773251" y="309350"/>
                    <a:pt x="2268284" y="313899"/>
                  </a:cubicBezTo>
                  <a:cubicBezTo>
                    <a:pt x="2189596" y="366356"/>
                    <a:pt x="2265506" y="320938"/>
                    <a:pt x="2186397" y="354842"/>
                  </a:cubicBezTo>
                  <a:cubicBezTo>
                    <a:pt x="2167697" y="362856"/>
                    <a:pt x="2151107" y="375704"/>
                    <a:pt x="2131806" y="382138"/>
                  </a:cubicBezTo>
                  <a:cubicBezTo>
                    <a:pt x="2109800" y="389473"/>
                    <a:pt x="2086313" y="391236"/>
                    <a:pt x="2063567" y="395785"/>
                  </a:cubicBezTo>
                  <a:cubicBezTo>
                    <a:pt x="2049919" y="404884"/>
                    <a:pt x="2037295" y="415745"/>
                    <a:pt x="2022624" y="423081"/>
                  </a:cubicBezTo>
                  <a:cubicBezTo>
                    <a:pt x="2009757" y="429515"/>
                    <a:pt x="1993651" y="428749"/>
                    <a:pt x="1981681" y="436729"/>
                  </a:cubicBezTo>
                  <a:cubicBezTo>
                    <a:pt x="1884109" y="501776"/>
                    <a:pt x="2001604" y="462455"/>
                    <a:pt x="1886146" y="491320"/>
                  </a:cubicBezTo>
                  <a:cubicBezTo>
                    <a:pt x="1872498" y="500418"/>
                    <a:pt x="1859874" y="511280"/>
                    <a:pt x="1845203" y="518615"/>
                  </a:cubicBezTo>
                  <a:cubicBezTo>
                    <a:pt x="1832336" y="525049"/>
                    <a:pt x="1816750" y="525126"/>
                    <a:pt x="1804260" y="532263"/>
                  </a:cubicBezTo>
                  <a:cubicBezTo>
                    <a:pt x="1784511" y="543548"/>
                    <a:pt x="1766939" y="558403"/>
                    <a:pt x="1749669" y="573206"/>
                  </a:cubicBezTo>
                  <a:cubicBezTo>
                    <a:pt x="1735014" y="585767"/>
                    <a:pt x="1723553" y="601794"/>
                    <a:pt x="1708725" y="614150"/>
                  </a:cubicBezTo>
                  <a:cubicBezTo>
                    <a:pt x="1696124" y="624651"/>
                    <a:pt x="1680383" y="630944"/>
                    <a:pt x="1667782" y="641445"/>
                  </a:cubicBezTo>
                  <a:cubicBezTo>
                    <a:pt x="1514851" y="768887"/>
                    <a:pt x="1728214" y="608028"/>
                    <a:pt x="1585896" y="709684"/>
                  </a:cubicBezTo>
                  <a:cubicBezTo>
                    <a:pt x="1571473" y="719986"/>
                    <a:pt x="1511802" y="767203"/>
                    <a:pt x="1490361" y="777923"/>
                  </a:cubicBezTo>
                  <a:cubicBezTo>
                    <a:pt x="1477494" y="784356"/>
                    <a:pt x="1463066" y="787021"/>
                    <a:pt x="1449418" y="791570"/>
                  </a:cubicBezTo>
                  <a:cubicBezTo>
                    <a:pt x="1295587" y="894126"/>
                    <a:pt x="1418785" y="823468"/>
                    <a:pt x="999042" y="805218"/>
                  </a:cubicBezTo>
                  <a:cubicBezTo>
                    <a:pt x="926181" y="802050"/>
                    <a:pt x="853466" y="796119"/>
                    <a:pt x="780678" y="791570"/>
                  </a:cubicBezTo>
                  <a:cubicBezTo>
                    <a:pt x="689693" y="796119"/>
                    <a:pt x="598221" y="794776"/>
                    <a:pt x="507722" y="805218"/>
                  </a:cubicBezTo>
                  <a:cubicBezTo>
                    <a:pt x="479140" y="808516"/>
                    <a:pt x="453749" y="825536"/>
                    <a:pt x="425836" y="832514"/>
                  </a:cubicBezTo>
                  <a:cubicBezTo>
                    <a:pt x="407639" y="837063"/>
                    <a:pt x="389211" y="840771"/>
                    <a:pt x="371245" y="846161"/>
                  </a:cubicBezTo>
                  <a:cubicBezTo>
                    <a:pt x="343686" y="854429"/>
                    <a:pt x="289358" y="873457"/>
                    <a:pt x="289358" y="873457"/>
                  </a:cubicBezTo>
                  <a:cubicBezTo>
                    <a:pt x="275710" y="882556"/>
                    <a:pt x="263086" y="893418"/>
                    <a:pt x="248415" y="900753"/>
                  </a:cubicBezTo>
                  <a:cubicBezTo>
                    <a:pt x="235548" y="907187"/>
                    <a:pt x="219442" y="906420"/>
                    <a:pt x="207472" y="914400"/>
                  </a:cubicBezTo>
                  <a:cubicBezTo>
                    <a:pt x="191412" y="925106"/>
                    <a:pt x="180176" y="941696"/>
                    <a:pt x="166528" y="955344"/>
                  </a:cubicBezTo>
                  <a:cubicBezTo>
                    <a:pt x="157430" y="973541"/>
                    <a:pt x="151058" y="993380"/>
                    <a:pt x="139233" y="1009935"/>
                  </a:cubicBezTo>
                  <a:cubicBezTo>
                    <a:pt x="128015" y="1025641"/>
                    <a:pt x="110140" y="1035643"/>
                    <a:pt x="98290" y="1050878"/>
                  </a:cubicBezTo>
                  <a:cubicBezTo>
                    <a:pt x="78150" y="1076773"/>
                    <a:pt x="61896" y="1105469"/>
                    <a:pt x="43699" y="1132764"/>
                  </a:cubicBezTo>
                  <a:cubicBezTo>
                    <a:pt x="34600" y="1146412"/>
                    <a:pt x="21590" y="1158147"/>
                    <a:pt x="16403" y="1173708"/>
                  </a:cubicBezTo>
                  <a:lnTo>
                    <a:pt x="2755" y="1214651"/>
                  </a:lnTo>
                  <a:cubicBezTo>
                    <a:pt x="7304" y="1237397"/>
                    <a:pt x="0" y="1266487"/>
                    <a:pt x="16403" y="1282890"/>
                  </a:cubicBezTo>
                  <a:cubicBezTo>
                    <a:pt x="36748" y="1303235"/>
                    <a:pt x="98290" y="1310185"/>
                    <a:pt x="98290" y="1310185"/>
                  </a:cubicBezTo>
                  <a:cubicBezTo>
                    <a:pt x="198373" y="1305636"/>
                    <a:pt x="298591" y="1303431"/>
                    <a:pt x="398540" y="1296538"/>
                  </a:cubicBezTo>
                  <a:cubicBezTo>
                    <a:pt x="430632" y="1294325"/>
                    <a:pt x="461907" y="1282890"/>
                    <a:pt x="494075" y="1282890"/>
                  </a:cubicBezTo>
                  <a:cubicBezTo>
                    <a:pt x="771617" y="1282890"/>
                    <a:pt x="1049084" y="1291989"/>
                    <a:pt x="1326588" y="1296538"/>
                  </a:cubicBezTo>
                  <a:cubicBezTo>
                    <a:pt x="1956757" y="1506584"/>
                    <a:pt x="2654967" y="1314977"/>
                    <a:pt x="3319161" y="1323833"/>
                  </a:cubicBezTo>
                  <a:cubicBezTo>
                    <a:pt x="3351326" y="1324262"/>
                    <a:pt x="3382609" y="1335189"/>
                    <a:pt x="3414696" y="1337481"/>
                  </a:cubicBezTo>
                  <a:cubicBezTo>
                    <a:pt x="3510096" y="1344295"/>
                    <a:pt x="3605765" y="1346580"/>
                    <a:pt x="3701299" y="1351129"/>
                  </a:cubicBezTo>
                  <a:cubicBezTo>
                    <a:pt x="4037944" y="1346580"/>
                    <a:pt x="4374783" y="1349790"/>
                    <a:pt x="4711233" y="1337481"/>
                  </a:cubicBezTo>
                  <a:cubicBezTo>
                    <a:pt x="4748722" y="1336109"/>
                    <a:pt x="4784021" y="1319283"/>
                    <a:pt x="4820415" y="1310185"/>
                  </a:cubicBezTo>
                  <a:cubicBezTo>
                    <a:pt x="4914963" y="1286548"/>
                    <a:pt x="4856382" y="1298607"/>
                    <a:pt x="4997836" y="1282890"/>
                  </a:cubicBezTo>
                  <a:cubicBezTo>
                    <a:pt x="5011484" y="1278341"/>
                    <a:pt x="5024736" y="1272363"/>
                    <a:pt x="5038779" y="1269242"/>
                  </a:cubicBezTo>
                  <a:cubicBezTo>
                    <a:pt x="5065792" y="1263239"/>
                    <a:pt x="5106937" y="1279620"/>
                    <a:pt x="5120666" y="1255594"/>
                  </a:cubicBezTo>
                  <a:cubicBezTo>
                    <a:pt x="5134941" y="1230613"/>
                    <a:pt x="5102469" y="1201003"/>
                    <a:pt x="5093370" y="1173708"/>
                  </a:cubicBezTo>
                  <a:lnTo>
                    <a:pt x="5079722" y="1132764"/>
                  </a:lnTo>
                  <a:lnTo>
                    <a:pt x="5066075" y="1091821"/>
                  </a:lnTo>
                  <a:cubicBezTo>
                    <a:pt x="5070624" y="1028132"/>
                    <a:pt x="5073668" y="964317"/>
                    <a:pt x="5079722" y="900753"/>
                  </a:cubicBezTo>
                  <a:cubicBezTo>
                    <a:pt x="5097978" y="709060"/>
                    <a:pt x="5189938" y="499689"/>
                    <a:pt x="5066075" y="313899"/>
                  </a:cubicBezTo>
                  <a:lnTo>
                    <a:pt x="5038779" y="272956"/>
                  </a:lnTo>
                  <a:cubicBezTo>
                    <a:pt x="5034230" y="254759"/>
                    <a:pt x="5033520" y="235141"/>
                    <a:pt x="5025131" y="218364"/>
                  </a:cubicBezTo>
                  <a:cubicBezTo>
                    <a:pt x="5010460" y="189022"/>
                    <a:pt x="4988737" y="163773"/>
                    <a:pt x="4970540" y="136478"/>
                  </a:cubicBezTo>
                  <a:cubicBezTo>
                    <a:pt x="4961442" y="122830"/>
                    <a:pt x="4956893" y="104633"/>
                    <a:pt x="4943245" y="95535"/>
                  </a:cubicBezTo>
                  <a:lnTo>
                    <a:pt x="4861358" y="40944"/>
                  </a:lnTo>
                  <a:cubicBezTo>
                    <a:pt x="4847710" y="31845"/>
                    <a:pt x="4835976" y="18835"/>
                    <a:pt x="4820415" y="13648"/>
                  </a:cubicBezTo>
                  <a:lnTo>
                    <a:pt x="4779472" y="0"/>
                  </a:lnTo>
                  <a:cubicBezTo>
                    <a:pt x="4542946" y="14783"/>
                    <a:pt x="4574755" y="34120"/>
                    <a:pt x="4533812" y="40944"/>
                  </a:cubicBez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258888" y="2678113"/>
              <a:ext cx="792162" cy="28707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id-ID" sz="1000" b="1" dirty="0"/>
                <a:t>Ecodrain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331913" y="6237288"/>
              <a:ext cx="792162" cy="28707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id-ID" sz="1000" b="1" dirty="0"/>
                <a:t>Ecodrain</a:t>
              </a:r>
            </a:p>
          </p:txBody>
        </p:sp>
        <p:sp>
          <p:nvSpPr>
            <p:cNvPr id="108" name="TextBox 49"/>
            <p:cNvSpPr txBox="1">
              <a:spLocks noChangeArrowheads="1"/>
            </p:cNvSpPr>
            <p:nvPr/>
          </p:nvSpPr>
          <p:spPr bwMode="auto">
            <a:xfrm>
              <a:off x="71438" y="6443663"/>
              <a:ext cx="4932362" cy="430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id-ID"/>
                <a:t>* </a:t>
              </a:r>
              <a:r>
                <a:rPr lang="id-ID" sz="1000"/>
                <a:t>ecodrain: sumur resapan,  kolam retensi, rain water harvesting, reservoir, d.l.l</a:t>
              </a:r>
            </a:p>
          </p:txBody>
        </p:sp>
      </p:grpSp>
      <p:sp>
        <p:nvSpPr>
          <p:cNvPr id="54" name="Rectangle 53"/>
          <p:cNvSpPr/>
          <p:nvPr/>
        </p:nvSpPr>
        <p:spPr>
          <a:xfrm>
            <a:off x="0" y="-1"/>
            <a:ext cx="9144000" cy="70506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/>
              <a:t>SISTEM PENGELOLAAN </a:t>
            </a:r>
            <a:r>
              <a:rPr lang="id-ID" sz="2400" b="1" dirty="0" smtClean="0"/>
              <a:t>DRAINASE PERMUKIMAN</a:t>
            </a:r>
            <a:endParaRPr lang="id-ID" sz="2400" b="1" dirty="0"/>
          </a:p>
        </p:txBody>
      </p:sp>
      <p:pic>
        <p:nvPicPr>
          <p:cNvPr id="56" name="Picture 55" descr="https://lh4.googleusercontent.com/-gUyCpp4ON_w/AAAAAAAAAAI/AAAAAAAAABU/fd7Pgmh3U_I/pho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"/>
            <a:ext cx="763939" cy="705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9390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0" y="-1"/>
            <a:ext cx="9144000" cy="70506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/>
              <a:t>READINESS CRITERIA PEMBANGUNAN SANITASI</a:t>
            </a: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5861931"/>
              </p:ext>
            </p:extLst>
          </p:nvPr>
        </p:nvGraphicFramePr>
        <p:xfrm>
          <a:off x="342899" y="1295400"/>
          <a:ext cx="8458201" cy="51895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65899"/>
                <a:gridCol w="4201165"/>
                <a:gridCol w="2088232"/>
                <a:gridCol w="1602905"/>
              </a:tblGrid>
              <a:tr h="54870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NO</a:t>
                      </a:r>
                      <a:endParaRPr lang="en-US" sz="1500" i="0" dirty="0">
                        <a:latin typeface="Tw Cen MT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CRITERIA</a:t>
                      </a:r>
                      <a:endParaRPr lang="en-US" sz="1500" i="0" dirty="0">
                        <a:latin typeface="Tw Cen MT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PELAKSANA</a:t>
                      </a:r>
                      <a:endParaRPr lang="en-US" sz="1500" i="0" dirty="0">
                        <a:latin typeface="Tw Cen MT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500" dirty="0" smtClean="0"/>
                        <a:t>WAKTU PENYIAPAN</a:t>
                      </a:r>
                      <a:endParaRPr lang="en-US" sz="1500" i="0" dirty="0">
                        <a:latin typeface="Tw Cen MT" pitchFamily="34" charset="0"/>
                      </a:endParaRPr>
                    </a:p>
                  </a:txBody>
                  <a:tcPr marT="45722" marB="45722" anchor="ctr"/>
                </a:tc>
              </a:tr>
              <a:tr h="423821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</a:t>
                      </a:r>
                      <a:endParaRPr lang="en-US" sz="1500" dirty="0">
                        <a:latin typeface="Tw Cen MT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Surat</a:t>
                      </a:r>
                      <a:r>
                        <a:rPr lang="en-US" sz="1500" dirty="0" smtClean="0"/>
                        <a:t> </a:t>
                      </a:r>
                      <a:r>
                        <a:rPr lang="en-US" sz="1500" dirty="0" err="1" smtClean="0"/>
                        <a:t>Minat</a:t>
                      </a:r>
                      <a:r>
                        <a:rPr lang="en-US" sz="1500" dirty="0" smtClean="0"/>
                        <a:t> </a:t>
                      </a:r>
                      <a:r>
                        <a:rPr lang="en-US" sz="1500" dirty="0" err="1" smtClean="0"/>
                        <a:t>Usulan</a:t>
                      </a:r>
                      <a:r>
                        <a:rPr lang="en-US" sz="1500" dirty="0" smtClean="0"/>
                        <a:t> </a:t>
                      </a:r>
                      <a:r>
                        <a:rPr lang="en-US" sz="1500" dirty="0" err="1" smtClean="0"/>
                        <a:t>Kegiatan</a:t>
                      </a:r>
                      <a:r>
                        <a:rPr lang="en-US" sz="1500" dirty="0" smtClean="0"/>
                        <a:t> </a:t>
                      </a:r>
                      <a:endParaRPr lang="en-US" sz="1500" dirty="0">
                        <a:latin typeface="Tw Cen MT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Pemda</a:t>
                      </a:r>
                      <a:r>
                        <a:rPr lang="en-US" sz="1500" dirty="0" smtClean="0"/>
                        <a:t> /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baseline="0" dirty="0" err="1" smtClean="0"/>
                        <a:t>Kepala</a:t>
                      </a:r>
                      <a:r>
                        <a:rPr lang="en-US" sz="1500" baseline="0" dirty="0" smtClean="0"/>
                        <a:t> Daerah</a:t>
                      </a:r>
                      <a:endParaRPr lang="en-US" sz="1500" dirty="0">
                        <a:latin typeface="Tw Cen MT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id-ID" sz="1500" dirty="0" smtClean="0"/>
                        <a:t>Tahun</a:t>
                      </a:r>
                      <a:r>
                        <a:rPr lang="id-ID" sz="1500" baseline="0" dirty="0" smtClean="0"/>
                        <a:t> N-1</a:t>
                      </a:r>
                      <a:endParaRPr lang="en-US" sz="1500" dirty="0">
                        <a:latin typeface="Tw Cen MT" pitchFamily="34" charset="0"/>
                      </a:endParaRPr>
                    </a:p>
                  </a:txBody>
                  <a:tcPr marT="45722" marB="45722"/>
                </a:tc>
              </a:tr>
              <a:tr h="1005963">
                <a:tc>
                  <a:txBody>
                    <a:bodyPr/>
                    <a:lstStyle/>
                    <a:p>
                      <a:pPr algn="ctr"/>
                      <a:r>
                        <a:rPr lang="id-ID" sz="1500" dirty="0" smtClean="0"/>
                        <a:t>2</a:t>
                      </a:r>
                      <a:endParaRPr lang="en-US" sz="1500" dirty="0">
                        <a:latin typeface="Tw Cen MT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id-ID" sz="1500" dirty="0" smtClean="0"/>
                        <a:t>MoU</a:t>
                      </a:r>
                      <a:r>
                        <a:rPr lang="id-ID" sz="1500" baseline="0" dirty="0" smtClean="0"/>
                        <a:t> antara pemda dan pihak terkait mengenai peran, tugas dan tanggungjawab masing-masing pihak dalam pembangunan sistem pengelolaan sanitasi</a:t>
                      </a:r>
                      <a:endParaRPr lang="en-US" sz="1500" dirty="0">
                        <a:latin typeface="Tw Cen MT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Pemda</a:t>
                      </a:r>
                      <a:r>
                        <a:rPr lang="en-US" sz="1500" dirty="0" smtClean="0"/>
                        <a:t> /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baseline="0" dirty="0" err="1" smtClean="0"/>
                        <a:t>Kepala</a:t>
                      </a:r>
                      <a:r>
                        <a:rPr lang="en-US" sz="1500" baseline="0" dirty="0" smtClean="0"/>
                        <a:t> Daerah</a:t>
                      </a:r>
                      <a:endParaRPr lang="en-US" sz="1500" dirty="0">
                        <a:latin typeface="Tw Cen MT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id-ID" sz="1500" dirty="0" smtClean="0"/>
                        <a:t>Tahun N-1 </a:t>
                      </a:r>
                      <a:endParaRPr lang="en-US" sz="1500" dirty="0">
                        <a:latin typeface="Tw Cen MT" pitchFamily="34" charset="0"/>
                      </a:endParaRPr>
                    </a:p>
                  </a:txBody>
                  <a:tcPr marT="45722" marB="45722"/>
                </a:tc>
              </a:tr>
              <a:tr h="611013">
                <a:tc>
                  <a:txBody>
                    <a:bodyPr/>
                    <a:lstStyle/>
                    <a:p>
                      <a:pPr algn="ctr"/>
                      <a:r>
                        <a:rPr lang="id-ID" sz="1500" dirty="0" smtClean="0"/>
                        <a:t>3</a:t>
                      </a:r>
                      <a:endParaRPr lang="en-US" sz="1500" dirty="0">
                        <a:latin typeface="Tw Cen MT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Master</a:t>
                      </a:r>
                      <a:r>
                        <a:rPr lang="en-US" sz="1500" baseline="0" dirty="0" smtClean="0"/>
                        <a:t> Plan/DED </a:t>
                      </a:r>
                      <a:r>
                        <a:rPr lang="id-ID" sz="1500" baseline="0" dirty="0" smtClean="0"/>
                        <a:t>yang sudah direview oleh pihak Direktorat terkait</a:t>
                      </a:r>
                      <a:endParaRPr lang="en-US" sz="1500" dirty="0">
                        <a:latin typeface="Tw Cen MT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Pemda</a:t>
                      </a:r>
                      <a:r>
                        <a:rPr lang="en-US" sz="1500" dirty="0" smtClean="0"/>
                        <a:t>/</a:t>
                      </a:r>
                      <a:r>
                        <a:rPr lang="id-ID" sz="1500" dirty="0" smtClean="0"/>
                        <a:t>SKPD</a:t>
                      </a:r>
                      <a:r>
                        <a:rPr lang="id-ID" sz="1500" baseline="0" dirty="0" smtClean="0"/>
                        <a:t> terkait</a:t>
                      </a:r>
                      <a:endParaRPr lang="en-US" sz="1500" dirty="0">
                        <a:latin typeface="Tw Cen MT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id-ID" sz="1500" dirty="0" smtClean="0"/>
                        <a:t>Tahun N-1</a:t>
                      </a:r>
                      <a:endParaRPr lang="en-US" sz="1500" dirty="0">
                        <a:latin typeface="Tw Cen MT" pitchFamily="34" charset="0"/>
                      </a:endParaRPr>
                    </a:p>
                  </a:txBody>
                  <a:tcPr marT="45722" marB="45722"/>
                </a:tc>
              </a:tr>
              <a:tr h="449192">
                <a:tc>
                  <a:txBody>
                    <a:bodyPr/>
                    <a:lstStyle/>
                    <a:p>
                      <a:pPr algn="ctr"/>
                      <a:r>
                        <a:rPr lang="id-ID" sz="1500" dirty="0" smtClean="0"/>
                        <a:t>4</a:t>
                      </a:r>
                      <a:endParaRPr lang="en-US" sz="1500" dirty="0">
                        <a:latin typeface="Tw Cen MT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Kesiapan</a:t>
                      </a:r>
                      <a:r>
                        <a:rPr lang="en-US" sz="1500" dirty="0" smtClean="0"/>
                        <a:t> </a:t>
                      </a:r>
                      <a:r>
                        <a:rPr lang="en-US" sz="1500" dirty="0" err="1" smtClean="0"/>
                        <a:t>Lahan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dirty="0" smtClean="0"/>
                        <a:t>(</a:t>
                      </a:r>
                      <a:r>
                        <a:rPr lang="en-US" sz="1500" dirty="0" err="1" smtClean="0"/>
                        <a:t>sertifikat</a:t>
                      </a:r>
                      <a:r>
                        <a:rPr lang="id-ID" sz="1500" dirty="0" smtClean="0"/>
                        <a:t> kepemilikan</a:t>
                      </a:r>
                      <a:r>
                        <a:rPr lang="en-US" sz="1500" dirty="0" smtClean="0"/>
                        <a:t> </a:t>
                      </a:r>
                      <a:r>
                        <a:rPr lang="en-US" sz="1500" dirty="0" err="1" smtClean="0"/>
                        <a:t>lahan</a:t>
                      </a:r>
                      <a:r>
                        <a:rPr lang="en-US" sz="1500" dirty="0" smtClean="0"/>
                        <a:t>)</a:t>
                      </a:r>
                      <a:endParaRPr lang="en-US" sz="1500" dirty="0">
                        <a:latin typeface="Tw Cen MT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Pemda</a:t>
                      </a:r>
                      <a:r>
                        <a:rPr lang="en-US" sz="1500" dirty="0" smtClean="0"/>
                        <a:t> /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baseline="0" dirty="0" err="1" smtClean="0"/>
                        <a:t>Kepala</a:t>
                      </a:r>
                      <a:r>
                        <a:rPr lang="en-US" sz="1500" baseline="0" dirty="0" smtClean="0"/>
                        <a:t> Daerah</a:t>
                      </a:r>
                      <a:endParaRPr lang="en-US" sz="1500" dirty="0">
                        <a:latin typeface="Tw Cen MT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id-ID" sz="1500" dirty="0" smtClean="0"/>
                        <a:t>Tahun N-1</a:t>
                      </a:r>
                      <a:endParaRPr lang="en-US" sz="1500" dirty="0">
                        <a:latin typeface="Tw Cen MT" pitchFamily="34" charset="0"/>
                      </a:endParaRPr>
                    </a:p>
                  </a:txBody>
                  <a:tcPr marT="45722" marB="45722"/>
                </a:tc>
              </a:tr>
              <a:tr h="611013">
                <a:tc>
                  <a:txBody>
                    <a:bodyPr/>
                    <a:lstStyle/>
                    <a:p>
                      <a:pPr algn="ctr"/>
                      <a:r>
                        <a:rPr lang="id-ID" sz="1500" dirty="0" smtClean="0"/>
                        <a:t>5</a:t>
                      </a:r>
                      <a:endParaRPr lang="en-US" sz="1500" dirty="0">
                        <a:latin typeface="Tw Cen MT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Sudah</a:t>
                      </a:r>
                      <a:r>
                        <a:rPr lang="en-US" sz="1500" dirty="0" smtClean="0"/>
                        <a:t> di</a:t>
                      </a:r>
                      <a:r>
                        <a:rPr lang="id-ID" sz="1500" dirty="0" smtClean="0"/>
                        <a:t>siapkannya</a:t>
                      </a:r>
                      <a:r>
                        <a:rPr lang="en-US" sz="1500" dirty="0" smtClean="0"/>
                        <a:t> </a:t>
                      </a:r>
                      <a:r>
                        <a:rPr lang="en-US" sz="1500" dirty="0" err="1" smtClean="0"/>
                        <a:t>Institusi</a:t>
                      </a:r>
                      <a:r>
                        <a:rPr lang="en-US" sz="1500" dirty="0" smtClean="0"/>
                        <a:t> </a:t>
                      </a:r>
                      <a:r>
                        <a:rPr lang="en-US" sz="1500" dirty="0" err="1" smtClean="0"/>
                        <a:t>Pengelola</a:t>
                      </a:r>
                      <a:r>
                        <a:rPr lang="en-US" sz="1500" dirty="0" smtClean="0"/>
                        <a:t> </a:t>
                      </a:r>
                      <a:r>
                        <a:rPr lang="en-US" sz="1500" dirty="0" err="1" smtClean="0"/>
                        <a:t>Pasca</a:t>
                      </a:r>
                      <a:r>
                        <a:rPr lang="en-US" sz="1500" dirty="0" smtClean="0"/>
                        <a:t> </a:t>
                      </a:r>
                      <a:r>
                        <a:rPr lang="en-US" sz="1500" dirty="0" err="1" smtClean="0"/>
                        <a:t>Konstruksi</a:t>
                      </a:r>
                      <a:r>
                        <a:rPr lang="en-US" sz="1500" dirty="0" smtClean="0"/>
                        <a:t> (KSM, UPTD,</a:t>
                      </a:r>
                      <a:r>
                        <a:rPr lang="en-US" sz="1500" baseline="0" dirty="0" smtClean="0"/>
                        <a:t> SKPD)</a:t>
                      </a:r>
                      <a:endParaRPr lang="en-US" sz="1500" dirty="0">
                        <a:latin typeface="Tw Cen MT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Pemda</a:t>
                      </a:r>
                      <a:r>
                        <a:rPr lang="en-US" sz="1500" dirty="0" smtClean="0"/>
                        <a:t>/</a:t>
                      </a:r>
                      <a:r>
                        <a:rPr lang="id-ID" sz="1500" dirty="0" smtClean="0"/>
                        <a:t>SKPD</a:t>
                      </a:r>
                      <a:r>
                        <a:rPr lang="id-ID" sz="1500" baseline="0" dirty="0" smtClean="0"/>
                        <a:t> terkait</a:t>
                      </a:r>
                      <a:endParaRPr lang="en-US" sz="1500" dirty="0">
                        <a:latin typeface="Tw Cen MT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id-ID" sz="1500" dirty="0" smtClean="0"/>
                        <a:t>Tahun N-1 </a:t>
                      </a:r>
                      <a:endParaRPr lang="en-US" sz="1500" dirty="0">
                        <a:latin typeface="Tw Cen MT" pitchFamily="34" charset="0"/>
                      </a:endParaRPr>
                    </a:p>
                  </a:txBody>
                  <a:tcPr marT="45722" marB="45722"/>
                </a:tc>
              </a:tr>
              <a:tr h="1005963">
                <a:tc>
                  <a:txBody>
                    <a:bodyPr/>
                    <a:lstStyle/>
                    <a:p>
                      <a:pPr algn="ctr"/>
                      <a:r>
                        <a:rPr lang="id-ID" sz="1500" dirty="0" smtClean="0"/>
                        <a:t>6</a:t>
                      </a:r>
                      <a:endParaRPr lang="en-US" sz="1500" dirty="0">
                        <a:latin typeface="Tw Cen MT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500" kern="1200" dirty="0" err="1" smtClean="0"/>
                        <a:t>Tersedianya</a:t>
                      </a:r>
                      <a:r>
                        <a:rPr lang="en-US" sz="1500" kern="1200" dirty="0" smtClean="0"/>
                        <a:t> </a:t>
                      </a:r>
                      <a:r>
                        <a:rPr lang="en-US" sz="1500" kern="1200" dirty="0" err="1" smtClean="0"/>
                        <a:t>alokasi</a:t>
                      </a:r>
                      <a:r>
                        <a:rPr lang="en-US" sz="1500" kern="1200" baseline="0" dirty="0" smtClean="0"/>
                        <a:t> </a:t>
                      </a:r>
                      <a:r>
                        <a:rPr lang="en-US" sz="1500" kern="1200" baseline="0" dirty="0" err="1" smtClean="0"/>
                        <a:t>dana</a:t>
                      </a:r>
                      <a:r>
                        <a:rPr lang="en-US" sz="1500" kern="1200" baseline="0" dirty="0" smtClean="0"/>
                        <a:t> </a:t>
                      </a:r>
                      <a:r>
                        <a:rPr lang="en-US" sz="1500" kern="1200" baseline="0" dirty="0" err="1" smtClean="0"/>
                        <a:t>untuk</a:t>
                      </a:r>
                      <a:r>
                        <a:rPr lang="en-US" sz="1500" kern="1200" dirty="0" smtClean="0"/>
                        <a:t> </a:t>
                      </a:r>
                      <a:r>
                        <a:rPr lang="en-US" sz="1500" kern="1200" dirty="0" err="1" smtClean="0"/>
                        <a:t>Operasional</a:t>
                      </a:r>
                      <a:r>
                        <a:rPr lang="en-US" sz="1500" kern="1200" dirty="0" smtClean="0"/>
                        <a:t> </a:t>
                      </a:r>
                      <a:r>
                        <a:rPr lang="en-US" sz="1500" kern="1200" dirty="0" err="1" smtClean="0"/>
                        <a:t>dan</a:t>
                      </a:r>
                      <a:r>
                        <a:rPr lang="en-US" sz="1500" kern="1200" dirty="0" smtClean="0"/>
                        <a:t> </a:t>
                      </a:r>
                      <a:r>
                        <a:rPr lang="en-US" sz="1500" kern="1200" dirty="0" err="1" smtClean="0"/>
                        <a:t>Pemeliharaan</a:t>
                      </a:r>
                      <a:r>
                        <a:rPr lang="en-US" sz="1500" kern="1200" dirty="0" smtClean="0"/>
                        <a:t> </a:t>
                      </a:r>
                      <a:r>
                        <a:rPr lang="en-US" sz="1500" kern="1200" dirty="0" err="1" smtClean="0"/>
                        <a:t>Sarana</a:t>
                      </a:r>
                      <a:r>
                        <a:rPr lang="en-US" sz="1500" kern="1200" dirty="0" smtClean="0"/>
                        <a:t> </a:t>
                      </a:r>
                      <a:r>
                        <a:rPr lang="en-US" sz="1500" kern="1200" dirty="0" err="1" smtClean="0"/>
                        <a:t>Pasca</a:t>
                      </a:r>
                      <a:r>
                        <a:rPr lang="en-US" sz="1500" kern="1200" dirty="0" smtClean="0"/>
                        <a:t> </a:t>
                      </a:r>
                      <a:r>
                        <a:rPr lang="en-US" sz="1500" kern="1200" dirty="0" err="1" smtClean="0"/>
                        <a:t>Konstruksi</a:t>
                      </a:r>
                      <a:r>
                        <a:rPr lang="id-ID" sz="1500" kern="1200" dirty="0" smtClean="0"/>
                        <a:t> yang ditunjukan dengan adanya RKA untuk kegiatan pengelolaan</a:t>
                      </a:r>
                      <a:endParaRPr lang="en-US" sz="1500" kern="1200" dirty="0" smtClean="0">
                        <a:solidFill>
                          <a:schemeClr val="dk1"/>
                        </a:solidFill>
                        <a:latin typeface="Tw Cen MT" pitchFamily="34" charset="0"/>
                        <a:ea typeface="+mn-ea"/>
                        <a:cs typeface="+mn-cs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Pemda</a:t>
                      </a:r>
                      <a:r>
                        <a:rPr lang="en-US" sz="1500" dirty="0" smtClean="0"/>
                        <a:t>/</a:t>
                      </a:r>
                      <a:r>
                        <a:rPr lang="id-ID" sz="1500" dirty="0" smtClean="0"/>
                        <a:t>SKPD</a:t>
                      </a:r>
                      <a:r>
                        <a:rPr lang="id-ID" sz="1500" baseline="0" dirty="0" smtClean="0"/>
                        <a:t> terkait</a:t>
                      </a:r>
                      <a:endParaRPr lang="en-US" sz="1500" dirty="0">
                        <a:latin typeface="Tw Cen MT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id-ID" sz="1500" kern="1200" dirty="0" smtClean="0"/>
                        <a:t>Tahun N-1</a:t>
                      </a:r>
                      <a:endParaRPr lang="en-US" sz="1500" kern="1200" dirty="0" smtClean="0">
                        <a:solidFill>
                          <a:schemeClr val="dk1"/>
                        </a:solidFill>
                        <a:latin typeface="Tw Cen MT" pitchFamily="34" charset="0"/>
                        <a:ea typeface="+mn-ea"/>
                        <a:cs typeface="+mn-cs"/>
                      </a:endParaRPr>
                    </a:p>
                  </a:txBody>
                  <a:tcPr marT="45722" marB="45722"/>
                </a:tc>
              </a:tr>
              <a:tr h="533868">
                <a:tc>
                  <a:txBody>
                    <a:bodyPr/>
                    <a:lstStyle/>
                    <a:p>
                      <a:pPr algn="ctr"/>
                      <a:r>
                        <a:rPr lang="id-ID" sz="1500" dirty="0" smtClean="0"/>
                        <a:t>7</a:t>
                      </a:r>
                      <a:endParaRPr lang="en-US" sz="1500" dirty="0">
                        <a:latin typeface="Tw Cen MT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Surat</a:t>
                      </a:r>
                      <a:r>
                        <a:rPr lang="en-US" sz="1500" dirty="0" smtClean="0"/>
                        <a:t> </a:t>
                      </a:r>
                      <a:r>
                        <a:rPr lang="en-US" sz="1500" dirty="0" err="1" smtClean="0"/>
                        <a:t>Kesediaan</a:t>
                      </a:r>
                      <a:r>
                        <a:rPr lang="en-US" sz="1500" dirty="0" smtClean="0"/>
                        <a:t> </a:t>
                      </a:r>
                      <a:r>
                        <a:rPr lang="en-US" sz="1500" dirty="0" err="1" smtClean="0"/>
                        <a:t>Menerima</a:t>
                      </a:r>
                      <a:r>
                        <a:rPr lang="en-US" sz="1500" dirty="0" smtClean="0"/>
                        <a:t> </a:t>
                      </a:r>
                      <a:r>
                        <a:rPr lang="en-US" sz="1500" dirty="0" err="1" smtClean="0"/>
                        <a:t>Hibah</a:t>
                      </a:r>
                      <a:endParaRPr lang="en-US" sz="1500" dirty="0">
                        <a:latin typeface="Tw Cen MT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Pemda</a:t>
                      </a:r>
                      <a:r>
                        <a:rPr lang="en-US" sz="1500" dirty="0" smtClean="0"/>
                        <a:t>/</a:t>
                      </a:r>
                      <a:r>
                        <a:rPr lang="en-US" sz="1500" dirty="0" err="1" smtClean="0"/>
                        <a:t>Kepala</a:t>
                      </a:r>
                      <a:r>
                        <a:rPr lang="en-US" sz="1500" dirty="0" smtClean="0"/>
                        <a:t> Daerah</a:t>
                      </a:r>
                      <a:endParaRPr lang="en-US" sz="1500" dirty="0" smtClean="0">
                        <a:latin typeface="Tw Cen MT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id-ID" sz="1500" dirty="0" smtClean="0"/>
                        <a:t>Tahun N-1</a:t>
                      </a:r>
                      <a:endParaRPr lang="en-US" sz="1500" dirty="0" smtClean="0">
                        <a:latin typeface="Tw Cen MT" pitchFamily="34" charset="0"/>
                      </a:endParaRPr>
                    </a:p>
                  </a:txBody>
                  <a:tcPr marT="45722" marB="45722"/>
                </a:tc>
              </a:tr>
            </a:tbl>
          </a:graphicData>
        </a:graphic>
      </p:graphicFrame>
      <p:pic>
        <p:nvPicPr>
          <p:cNvPr id="9" name="Picture 8" descr="https://lh4.googleusercontent.com/-gUyCpp4ON_w/AAAAAAAAAAI/AAAAAAAAABU/fd7Pgmh3U_I/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7" y="228600"/>
            <a:ext cx="477673" cy="47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2F3ED8E-A00C-4070-B50F-16900AA0948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4" name="Picture 13" descr="https://lh4.googleusercontent.com/-gUyCpp4ON_w/AAAAAAAAAAI/AAAAAAAAABU/fd7Pgmh3U_I/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763939" cy="705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74396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38325"/>
            <a:ext cx="59436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2600325"/>
            <a:ext cx="5757863" cy="16430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sz="5400" spc="-50" dirty="0" err="1">
                <a:latin typeface="Century Gothic" pitchFamily="34" charset="0"/>
                <a:ea typeface="+mj-ea"/>
                <a:cs typeface="+mj-cs"/>
              </a:rPr>
              <a:t>terima</a:t>
            </a:r>
            <a:r>
              <a:rPr lang="en-US" sz="5400" spc="-50" dirty="0"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en-US" sz="5400" spc="-50" dirty="0" err="1">
                <a:latin typeface="Century Gothic" pitchFamily="34" charset="0"/>
                <a:ea typeface="+mj-ea"/>
                <a:cs typeface="+mj-cs"/>
              </a:rPr>
              <a:t>kasih</a:t>
            </a:r>
            <a:endParaRPr lang="en-US" sz="5400" spc="-50" dirty="0">
              <a:latin typeface="Century Gothic" pitchFamily="34" charset="0"/>
              <a:ea typeface="+mj-ea"/>
              <a:cs typeface="+mj-c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3341688"/>
            <a:ext cx="2714625" cy="1587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28863" y="4257675"/>
            <a:ext cx="2714625" cy="1588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5" name="Picture 14" descr="F:\DATA E\Staff Files\Edu-04Jan-05-172005\LOGOs\Logo Cipta Karya-tulisan putih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1A1915"/>
              </a:clrFrom>
              <a:clrTo>
                <a:srgbClr val="1A191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2730500"/>
            <a:ext cx="2808287" cy="26035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ED8E-A00C-4070-B50F-16900AA0948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523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https://lh4.googleusercontent.com/-gUyCpp4ON_w/AAAAAAAAAAI/AAAAAAAAABU/fd7Pgmh3U_I/pho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3152"/>
            <a:ext cx="477673" cy="47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546100" y="1676400"/>
            <a:ext cx="8064500" cy="4319588"/>
          </a:xfrm>
          <a:prstGeom prst="roundRect">
            <a:avLst>
              <a:gd name="adj" fmla="val 5115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0850" indent="-355600" eaLnBrk="1" fontAlgn="auto" hangingPunct="1">
              <a:spcBef>
                <a:spcPts val="422"/>
              </a:spcBef>
              <a:spcAft>
                <a:spcPts val="422"/>
              </a:spcAft>
              <a:buFont typeface="Arial"/>
              <a:buChar char="•"/>
              <a:defRPr/>
            </a:pPr>
            <a:r>
              <a:rPr lang="en-US" sz="2400" b="1" dirty="0" err="1">
                <a:solidFill>
                  <a:schemeClr val="tx1"/>
                </a:solidFill>
                <a:latin typeface="Century Gothic" pitchFamily="34" charset="0"/>
              </a:rPr>
              <a:t>Amanat</a:t>
            </a:r>
            <a:r>
              <a:rPr lang="en-US" sz="2400" b="1" dirty="0">
                <a:solidFill>
                  <a:schemeClr val="tx1"/>
                </a:solidFill>
                <a:latin typeface="Century Gothic" pitchFamily="34" charset="0"/>
              </a:rPr>
              <a:t> RPJPN 2005-2025</a:t>
            </a:r>
          </a:p>
          <a:p>
            <a:pPr marL="552450" lvl="1" eaLnBrk="1" fontAlgn="auto" hangingPunct="1">
              <a:spcBef>
                <a:spcPts val="422"/>
              </a:spcBef>
              <a:spcAft>
                <a:spcPts val="422"/>
              </a:spcAft>
              <a:defRPr/>
            </a:pPr>
            <a:r>
              <a:rPr lang="en-US" i="1" dirty="0">
                <a:solidFill>
                  <a:schemeClr val="tx1"/>
                </a:solidFill>
                <a:latin typeface="Century Gothic" pitchFamily="34" charset="0"/>
              </a:rPr>
              <a:t>“Pembangunan </a:t>
            </a:r>
            <a:r>
              <a:rPr lang="en-US" i="1" dirty="0" err="1">
                <a:solidFill>
                  <a:schemeClr val="tx1"/>
                </a:solidFill>
                <a:latin typeface="Century Gothic" pitchFamily="34" charset="0"/>
              </a:rPr>
              <a:t>dan</a:t>
            </a:r>
            <a:r>
              <a:rPr lang="en-US" i="1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Century Gothic" pitchFamily="34" charset="0"/>
              </a:rPr>
              <a:t>penyediaan</a:t>
            </a:r>
            <a:r>
              <a:rPr lang="en-US" i="1" dirty="0">
                <a:solidFill>
                  <a:schemeClr val="tx1"/>
                </a:solidFill>
                <a:latin typeface="Century Gothic" pitchFamily="34" charset="0"/>
              </a:rPr>
              <a:t> air </a:t>
            </a:r>
            <a:r>
              <a:rPr lang="en-US" i="1" dirty="0" err="1">
                <a:solidFill>
                  <a:schemeClr val="tx1"/>
                </a:solidFill>
                <a:latin typeface="Century Gothic" pitchFamily="34" charset="0"/>
              </a:rPr>
              <a:t>minum</a:t>
            </a:r>
            <a:r>
              <a:rPr lang="en-US" i="1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Century Gothic" pitchFamily="34" charset="0"/>
              </a:rPr>
              <a:t>dan</a:t>
            </a:r>
            <a:r>
              <a:rPr lang="en-US" i="1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Century Gothic" pitchFamily="34" charset="0"/>
              </a:rPr>
              <a:t>sanitasi</a:t>
            </a:r>
            <a:r>
              <a:rPr lang="en-US" i="1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Century Gothic" pitchFamily="34" charset="0"/>
              </a:rPr>
              <a:t>diarahkan</a:t>
            </a:r>
            <a:r>
              <a:rPr lang="en-US" i="1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Century Gothic" pitchFamily="34" charset="0"/>
              </a:rPr>
              <a:t>untuk</a:t>
            </a:r>
            <a:r>
              <a:rPr lang="en-US" i="1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Century Gothic" pitchFamily="34" charset="0"/>
              </a:rPr>
              <a:t>mewujudkan</a:t>
            </a:r>
            <a:r>
              <a:rPr lang="en-US" i="1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Century Gothic" pitchFamily="34" charset="0"/>
              </a:rPr>
              <a:t>terpenuhinya</a:t>
            </a:r>
            <a:r>
              <a:rPr lang="en-US" i="1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Century Gothic" pitchFamily="34" charset="0"/>
              </a:rPr>
              <a:t>kebutuhan</a:t>
            </a:r>
            <a:r>
              <a:rPr lang="en-US" i="1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Century Gothic" pitchFamily="34" charset="0"/>
              </a:rPr>
              <a:t>dasar</a:t>
            </a:r>
            <a:r>
              <a:rPr lang="en-US" i="1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Century Gothic" pitchFamily="34" charset="0"/>
              </a:rPr>
              <a:t>masyarakat</a:t>
            </a:r>
            <a:r>
              <a:rPr lang="en-US" i="1" dirty="0">
                <a:solidFill>
                  <a:schemeClr val="tx1"/>
                </a:solidFill>
                <a:latin typeface="Century Gothic" pitchFamily="34" charset="0"/>
              </a:rPr>
              <a:t>”</a:t>
            </a:r>
          </a:p>
          <a:p>
            <a:pPr marL="450850" indent="-355600" eaLnBrk="1" fontAlgn="auto" hangingPunct="1">
              <a:spcBef>
                <a:spcPts val="422"/>
              </a:spcBef>
              <a:spcAft>
                <a:spcPts val="422"/>
              </a:spcAft>
              <a:buFont typeface="Arial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  <a:latin typeface="Century Gothic" pitchFamily="34" charset="0"/>
              </a:rPr>
              <a:t>Target RPJMN 2015-2019 </a:t>
            </a:r>
          </a:p>
          <a:p>
            <a:pPr marL="552450" lvl="1" eaLnBrk="1" fontAlgn="auto" hangingPunct="1">
              <a:spcBef>
                <a:spcPts val="422"/>
              </a:spcBef>
              <a:spcAft>
                <a:spcPts val="422"/>
              </a:spcAft>
              <a:defRPr/>
            </a:pPr>
            <a:r>
              <a:rPr lang="en-US" i="1" dirty="0" err="1">
                <a:solidFill>
                  <a:schemeClr val="tx1"/>
                </a:solidFill>
                <a:latin typeface="Century Gothic" pitchFamily="34" charset="0"/>
              </a:rPr>
              <a:t>Pencapaian</a:t>
            </a:r>
            <a:r>
              <a:rPr lang="en-US" i="1" dirty="0">
                <a:solidFill>
                  <a:schemeClr val="tx1"/>
                </a:solidFill>
                <a:latin typeface="Century Gothic" pitchFamily="34" charset="0"/>
              </a:rPr>
              <a:t> universal access </a:t>
            </a:r>
            <a:r>
              <a:rPr lang="en-US" i="1" dirty="0" err="1">
                <a:solidFill>
                  <a:schemeClr val="tx1"/>
                </a:solidFill>
                <a:latin typeface="Century Gothic" pitchFamily="34" charset="0"/>
              </a:rPr>
              <a:t>bidang</a:t>
            </a:r>
            <a:r>
              <a:rPr lang="en-US" i="1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Century Gothic" pitchFamily="34" charset="0"/>
              </a:rPr>
              <a:t>sanitasi</a:t>
            </a:r>
            <a:endParaRPr lang="en-US" i="1" dirty="0">
              <a:solidFill>
                <a:schemeClr val="tx1"/>
              </a:solidFill>
              <a:latin typeface="Century Gothic" pitchFamily="34" charset="0"/>
            </a:endParaRPr>
          </a:p>
          <a:p>
            <a:pPr marL="450850" indent="-355600" eaLnBrk="1" fontAlgn="auto" hangingPunct="1">
              <a:spcBef>
                <a:spcPts val="422"/>
              </a:spcBef>
              <a:spcAft>
                <a:spcPts val="422"/>
              </a:spcAft>
              <a:buFont typeface="Arial"/>
              <a:buChar char="•"/>
              <a:defRPr/>
            </a:pPr>
            <a:r>
              <a:rPr lang="en-US" sz="2400" b="1" dirty="0" err="1">
                <a:solidFill>
                  <a:schemeClr val="tx1"/>
                </a:solidFill>
                <a:latin typeface="Century Gothic" pitchFamily="34" charset="0"/>
              </a:rPr>
              <a:t>Nawacita</a:t>
            </a:r>
            <a:r>
              <a:rPr lang="en-US" sz="2400" b="1" dirty="0">
                <a:solidFill>
                  <a:schemeClr val="tx1"/>
                </a:solidFill>
                <a:latin typeface="Century Gothic" pitchFamily="34" charset="0"/>
              </a:rPr>
              <a:t> </a:t>
            </a:r>
          </a:p>
          <a:p>
            <a:pPr marL="728662" lvl="1" indent="-285750" eaLnBrk="1" fontAlgn="auto" hangingPunct="1">
              <a:spcBef>
                <a:spcPts val="422"/>
              </a:spcBef>
              <a:spcAft>
                <a:spcPts val="422"/>
              </a:spcAft>
              <a:buFont typeface="Wingdings" panose="05000000000000000000" pitchFamily="2" charset="2"/>
              <a:buChar char="ü"/>
              <a:defRPr/>
            </a:pPr>
            <a:r>
              <a:rPr lang="fi-FI" i="1" noProof="1">
                <a:solidFill>
                  <a:schemeClr val="tx1"/>
                </a:solidFill>
                <a:latin typeface="Century Gothic" pitchFamily="34" charset="0"/>
              </a:rPr>
              <a:t>Meningkatkan kualitas hidup manusia Indonesia </a:t>
            </a:r>
          </a:p>
          <a:p>
            <a:pPr marL="728662" lvl="1" indent="-285750" eaLnBrk="1" fontAlgn="auto" hangingPunct="1">
              <a:spcBef>
                <a:spcPts val="422"/>
              </a:spcBef>
              <a:spcAft>
                <a:spcPts val="422"/>
              </a:spcAft>
              <a:buFont typeface="Wingdings" panose="05000000000000000000" pitchFamily="2" charset="2"/>
              <a:buChar char="ü"/>
              <a:defRPr/>
            </a:pPr>
            <a:r>
              <a:rPr lang="en-US" i="1" noProof="1">
                <a:solidFill>
                  <a:schemeClr val="tx1"/>
                </a:solidFill>
                <a:latin typeface="Century Gothic" pitchFamily="34" charset="0"/>
              </a:rPr>
              <a:t>Meningkatkan produktivitas rakyat dan daya saing di pasar internasional</a:t>
            </a:r>
            <a:endParaRPr lang="fi-FI" i="1" noProof="1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ED8E-A00C-4070-B50F-16900AA0948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AMANAT RPJMN </a:t>
            </a:r>
            <a:r>
              <a:rPr lang="nl-NL" sz="2400" b="1" dirty="0" smtClean="0"/>
              <a:t>2015-2019 </a:t>
            </a:r>
            <a:r>
              <a:rPr lang="nl-NL" sz="2400" b="1" dirty="0"/>
              <a:t>DAN NAWACITA</a:t>
            </a:r>
          </a:p>
        </p:txBody>
      </p:sp>
      <p:pic>
        <p:nvPicPr>
          <p:cNvPr id="9" name="Picture 8" descr="https://lh4.googleusercontent.com/-gUyCpp4ON_w/AAAAAAAAAAI/AAAAAAAAABU/fd7Pgmh3U_I/pho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6393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27401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/>
              <a:t>CAPAIAN PEMBANGUNAN SANITASI</a:t>
            </a:r>
            <a:endParaRPr lang="id-ID" sz="2400" b="1" dirty="0"/>
          </a:p>
        </p:txBody>
      </p:sp>
      <p:pic>
        <p:nvPicPr>
          <p:cNvPr id="16" name="Picture 15" descr="https://lh4.googleusercontent.com/-gUyCpp4ON_w/AAAAAAAAAAI/AAAAAAAAABU/fd7Pgmh3U_I/pho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6393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4451480"/>
              </p:ext>
            </p:extLst>
          </p:nvPr>
        </p:nvGraphicFramePr>
        <p:xfrm>
          <a:off x="394865" y="14013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063707"/>
              </p:ext>
            </p:extLst>
          </p:nvPr>
        </p:nvGraphicFramePr>
        <p:xfrm>
          <a:off x="391236" y="4727969"/>
          <a:ext cx="5226049" cy="1701799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280716"/>
                <a:gridCol w="1104693"/>
                <a:gridCol w="1128972"/>
                <a:gridCol w="1711668"/>
              </a:tblGrid>
              <a:tr h="337419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entury Gothic" panose="020B0502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Indikator</a:t>
                      </a:r>
                      <a:endParaRPr lang="id-ID" sz="1100" b="1" dirty="0">
                        <a:latin typeface="Century Gothic" panose="020B0502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4409" marR="8440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entury Gothic" panose="020B0502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2014</a:t>
                      </a:r>
                      <a:endParaRPr lang="id-ID" sz="1100" b="1" dirty="0">
                        <a:latin typeface="Century Gothic" panose="020B0502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4409" marR="8440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entury Gothic" panose="020B0502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Target 201</a:t>
                      </a:r>
                      <a:r>
                        <a:rPr lang="en-US" sz="1100" dirty="0" smtClean="0">
                          <a:latin typeface="Century Gothic" panose="020B0502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id-ID" sz="1100" b="1" dirty="0">
                        <a:latin typeface="Century Gothic" panose="020B0502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4409" marR="8440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entury Gothic" panose="020B0502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Sumber</a:t>
                      </a:r>
                      <a:endParaRPr lang="id-ID" sz="1100" b="1" dirty="0">
                        <a:latin typeface="Century Gothic" panose="020B0502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4409" marR="84409" marT="45717" marB="45717" anchor="ctr"/>
                </a:tc>
              </a:tr>
              <a:tr h="373648">
                <a:tc>
                  <a:txBody>
                    <a:bodyPr/>
                    <a:lstStyle/>
                    <a:p>
                      <a:pPr algn="l"/>
                      <a:r>
                        <a:rPr lang="id-ID" sz="1100" b="1" dirty="0" smtClean="0">
                          <a:latin typeface="Century Gothic" panose="020B0502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Air Limbah</a:t>
                      </a:r>
                      <a:endParaRPr lang="id-ID" sz="1100" b="1" dirty="0">
                        <a:latin typeface="Century Gothic" panose="020B0502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4409" marR="8440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b="1" dirty="0" smtClean="0">
                          <a:latin typeface="Century Gothic" panose="020B0502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61,06%</a:t>
                      </a:r>
                      <a:endParaRPr lang="id-ID" sz="1100" b="1" dirty="0">
                        <a:latin typeface="Century Gothic" panose="020B0502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4409" marR="8440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entury Gothic" panose="020B0502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id-ID" sz="1100" b="1" dirty="0">
                        <a:latin typeface="Century Gothic" panose="020B0502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4409" marR="8440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b="1" dirty="0" smtClean="0">
                          <a:latin typeface="Century Gothic" panose="020B0502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BPS, 2014</a:t>
                      </a:r>
                      <a:endParaRPr lang="id-ID" sz="1100" b="1" dirty="0">
                        <a:latin typeface="Century Gothic" panose="020B0502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4409" marR="84409" marT="45717" marB="45717"/>
                </a:tc>
              </a:tr>
              <a:tr h="495366">
                <a:tc>
                  <a:txBody>
                    <a:bodyPr/>
                    <a:lstStyle/>
                    <a:p>
                      <a:pPr algn="l"/>
                      <a:r>
                        <a:rPr lang="id-ID" sz="1100" b="1" dirty="0" smtClean="0">
                          <a:latin typeface="Century Gothic" panose="020B0502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Persampahan</a:t>
                      </a:r>
                      <a:endParaRPr lang="id-ID" sz="1100" b="1" dirty="0">
                        <a:latin typeface="Century Gothic" panose="020B0502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4409" marR="84409" marT="45717" marB="45717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dirty="0" smtClean="0">
                          <a:latin typeface="Century Gothic" panose="020B0502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86,73 %</a:t>
                      </a:r>
                    </a:p>
                  </a:txBody>
                  <a:tcPr marL="84409" marR="8440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entury Gothic" panose="020B0502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id-ID" sz="1100" b="1" dirty="0">
                        <a:latin typeface="Century Gothic" panose="020B0502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4409" marR="8440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b="1" dirty="0" smtClean="0">
                          <a:latin typeface="Century Gothic" panose="020B0502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Riskesdas, 2014</a:t>
                      </a:r>
                      <a:endParaRPr lang="id-ID" sz="1100" b="1" dirty="0">
                        <a:latin typeface="Century Gothic" panose="020B0502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4409" marR="84409" marT="45717" marB="45717" anchor="ctr"/>
                </a:tc>
              </a:tr>
              <a:tr h="495366">
                <a:tc>
                  <a:txBody>
                    <a:bodyPr/>
                    <a:lstStyle/>
                    <a:p>
                      <a:pPr algn="l"/>
                      <a:r>
                        <a:rPr lang="id-ID" sz="1100" b="1" dirty="0" smtClean="0">
                          <a:latin typeface="Century Gothic" panose="020B0502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Drainase</a:t>
                      </a:r>
                      <a:endParaRPr lang="id-ID" sz="1100" b="1" dirty="0">
                        <a:latin typeface="Century Gothic" panose="020B0502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4409" marR="8440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b="1" dirty="0" smtClean="0">
                          <a:latin typeface="Century Gothic" panose="020B0502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57,90%</a:t>
                      </a:r>
                      <a:endParaRPr lang="id-ID" sz="1100" b="1" dirty="0">
                        <a:latin typeface="Century Gothic" panose="020B0502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4409" marR="8440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entury Gothic" panose="020B0502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id-ID" sz="1100" b="1" dirty="0">
                        <a:latin typeface="Century Gothic" panose="020B0502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4409" marR="8440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b="1" dirty="0" smtClean="0">
                          <a:latin typeface="Century Gothic" panose="020B0502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BPS</a:t>
                      </a:r>
                      <a:r>
                        <a:rPr lang="id-ID" sz="1100" b="1" baseline="0" dirty="0" smtClean="0">
                          <a:latin typeface="Century Gothic" panose="020B0502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MP, 2013</a:t>
                      </a:r>
                      <a:endParaRPr lang="id-ID" sz="1100" b="1" dirty="0">
                        <a:latin typeface="Century Gothic" panose="020B0502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4409" marR="84409" marT="45717" marB="45717" anchor="ctr"/>
                </a:tc>
              </a:tr>
            </a:tbl>
          </a:graphicData>
        </a:graphic>
      </p:graphicFrame>
      <p:pic>
        <p:nvPicPr>
          <p:cNvPr id="15" name="Picture 2" descr="http://4.bp.blogspot.com/-KI-kqiBLf9o/Txd_CmCmVcI/AAAAAAAAAsk/OfyIKXc8GQo/s1600/climbing_stairs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92553"/>
            <a:ext cx="4267200" cy="287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ED8E-A00C-4070-B50F-16900AA0948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887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762000"/>
            <a:ext cx="4592637" cy="6108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" name="Rectangle 32"/>
          <p:cNvSpPr/>
          <p:nvPr/>
        </p:nvSpPr>
        <p:spPr>
          <a:xfrm>
            <a:off x="4592638" y="762000"/>
            <a:ext cx="4519832" cy="61087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21" name="Control 1"/>
          <p:cNvSpPr>
            <a:spLocks noChangeArrowheads="1" noChangeShapeType="1"/>
          </p:cNvSpPr>
          <p:nvPr/>
        </p:nvSpPr>
        <p:spPr bwMode="auto">
          <a:xfrm>
            <a:off x="4343400" y="7800975"/>
            <a:ext cx="5646738" cy="346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/>
            <a:endParaRPr lang="en-US" altLang="en-US"/>
          </a:p>
        </p:txBody>
      </p:sp>
      <p:sp>
        <p:nvSpPr>
          <p:cNvPr id="21" name="Rectangle 20"/>
          <p:cNvSpPr/>
          <p:nvPr/>
        </p:nvSpPr>
        <p:spPr>
          <a:xfrm>
            <a:off x="398463" y="1335087"/>
            <a:ext cx="8364537" cy="49371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85%</a:t>
            </a: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PEMENUHAN </a:t>
            </a:r>
            <a:r>
              <a:rPr lang="id-ID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AKSES LAYAK</a:t>
            </a:r>
            <a:endParaRPr lang="en-US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22275" y="4973710"/>
            <a:ext cx="8340725" cy="493712"/>
          </a:xfrm>
          <a:prstGeom prst="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15% </a:t>
            </a: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PEMENUHAN </a:t>
            </a:r>
            <a:r>
              <a:rPr lang="id-ID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AKSES MINIMUM</a:t>
            </a:r>
            <a:endParaRPr lang="en-US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33955190"/>
              </p:ext>
            </p:extLst>
          </p:nvPr>
        </p:nvGraphicFramePr>
        <p:xfrm>
          <a:off x="76200" y="1989501"/>
          <a:ext cx="4326291" cy="2811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0" name="Diagram 29"/>
          <p:cNvGraphicFramePr/>
          <p:nvPr>
            <p:extLst>
              <p:ext uri="{D42A27DB-BD31-4B8C-83A1-F6EECF244321}">
                <p14:modId xmlns:p14="http://schemas.microsoft.com/office/powerpoint/2010/main" val="1061408379"/>
              </p:ext>
            </p:extLst>
          </p:nvPr>
        </p:nvGraphicFramePr>
        <p:xfrm>
          <a:off x="152400" y="5570682"/>
          <a:ext cx="4191000" cy="1161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5" name="Rectangle 24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/>
              <a:t>TARGET PENCAPAIAN AKSES UNIVERSAL </a:t>
            </a:r>
          </a:p>
          <a:p>
            <a:pPr algn="ctr"/>
            <a:r>
              <a:rPr lang="id-ID" sz="2400" b="1" dirty="0"/>
              <a:t>SUB BIDANG AIR </a:t>
            </a:r>
            <a:r>
              <a:rPr lang="id-ID" sz="2400" b="1" dirty="0" smtClean="0"/>
              <a:t>LIMBAH DAN PERSAMPAHAN</a:t>
            </a:r>
            <a:endParaRPr lang="id-ID" sz="2400" b="1" dirty="0"/>
          </a:p>
        </p:txBody>
      </p:sp>
      <p:pic>
        <p:nvPicPr>
          <p:cNvPr id="26" name="Picture 25" descr="https://lh4.googleusercontent.com/-gUyCpp4ON_w/AAAAAAAAAAI/AAAAAAAAABU/fd7Pgmh3U_I/photo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76393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3598164594"/>
              </p:ext>
            </p:extLst>
          </p:nvPr>
        </p:nvGraphicFramePr>
        <p:xfrm>
          <a:off x="4724400" y="1989501"/>
          <a:ext cx="4267200" cy="2811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3567161613"/>
              </p:ext>
            </p:extLst>
          </p:nvPr>
        </p:nvGraphicFramePr>
        <p:xfrm>
          <a:off x="4724400" y="5619822"/>
          <a:ext cx="4294448" cy="1161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3939" y="849868"/>
            <a:ext cx="2969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 smtClean="0"/>
              <a:t>Air Limbah</a:t>
            </a:r>
            <a:endParaRPr lang="id-ID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562600" y="817225"/>
            <a:ext cx="2969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 smtClean="0"/>
              <a:t>Persampahan</a:t>
            </a:r>
            <a:endParaRPr lang="id-ID" sz="2000" b="1" dirty="0"/>
          </a:p>
        </p:txBody>
      </p:sp>
    </p:spTree>
    <p:extLst>
      <p:ext uri="{BB962C8B-B14F-4D97-AF65-F5344CB8AC3E}">
        <p14:creationId xmlns:p14="http://schemas.microsoft.com/office/powerpoint/2010/main" val="132203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https://lh4.googleusercontent.com/-gUyCpp4ON_w/AAAAAAAAAAI/AAAAAAAAABU/fd7Pgmh3U_I/pho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3152"/>
            <a:ext cx="477673" cy="47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7326999"/>
              </p:ext>
            </p:extLst>
          </p:nvPr>
        </p:nvGraphicFramePr>
        <p:xfrm>
          <a:off x="4191000" y="1210684"/>
          <a:ext cx="4807856" cy="2218316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47012"/>
                <a:gridCol w="2039810"/>
                <a:gridCol w="1300741"/>
                <a:gridCol w="1020293"/>
              </a:tblGrid>
              <a:tr h="585796">
                <a:tc>
                  <a:txBody>
                    <a:bodyPr/>
                    <a:lstStyle/>
                    <a:p>
                      <a:pPr algn="ctr"/>
                      <a:r>
                        <a:rPr lang="id-ID" sz="1100" b="1" i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</a:t>
                      </a:r>
                      <a:endParaRPr lang="id-ID" sz="1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1" marR="91441"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SUMBER PENDANAAN</a:t>
                      </a:r>
                      <a:endParaRPr lang="id-ID" sz="1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1" marR="91441"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KEBUTUHAN </a:t>
                      </a:r>
                      <a:r>
                        <a:rPr lang="id-ID" sz="1100" b="1" i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INVESTASI </a:t>
                      </a:r>
                      <a:endParaRPr lang="en-US" sz="1100" b="1" i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id-ID" sz="1100" b="1" i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(R</a:t>
                      </a:r>
                      <a:r>
                        <a:rPr lang="en-US" sz="1100" b="1" i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id-ID" sz="1100" b="1" i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  <a:endParaRPr lang="id-ID" sz="1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1" marR="91441"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b="1" i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%</a:t>
                      </a:r>
                      <a:endParaRPr lang="id-ID" sz="1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1" marR="91441" marT="45695" marB="45695" anchor="ctr"/>
                </a:tc>
              </a:tr>
              <a:tr h="36152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d-ID" sz="1200" b="1" i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endParaRPr lang="id-ID" sz="1200" b="1" i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1" marR="91441" marT="45695" marB="4569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APBN</a:t>
                      </a:r>
                      <a:r>
                        <a:rPr lang="id-ID" sz="1200" b="1" i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id-ID" sz="1200" b="1" i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1" marR="91441" marT="45695" marB="4569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i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132 </a:t>
                      </a:r>
                      <a:r>
                        <a:rPr lang="en-US" sz="1200" b="1" i="0" kern="12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Trilyun</a:t>
                      </a:r>
                      <a:endParaRPr lang="id-ID" sz="1200" b="1" i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d-ID" sz="1200" b="1" i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48 %</a:t>
                      </a:r>
                      <a:endParaRPr lang="id-ID" sz="1200" b="1" i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0" marB="0" anchor="ctr"/>
                </a:tc>
              </a:tr>
              <a:tr h="48557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d-ID" sz="1200" b="1" i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endParaRPr lang="id-ID" sz="1200" b="1" i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1" marR="91441" marT="45695" marB="4569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APBD</a:t>
                      </a:r>
                      <a:r>
                        <a:rPr lang="id-ID" sz="1200" b="1" i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(</a:t>
                      </a:r>
                      <a:r>
                        <a:rPr lang="en-US" sz="1200" b="1" i="0" kern="12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Provinsi</a:t>
                      </a:r>
                      <a:r>
                        <a:rPr lang="en-US" sz="1200" b="1" i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&amp; </a:t>
                      </a:r>
                      <a:r>
                        <a:rPr lang="en-US" sz="1200" b="1" i="0" kern="12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Kab</a:t>
                      </a:r>
                      <a:r>
                        <a:rPr lang="en-US" sz="1200" b="1" i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/Kota</a:t>
                      </a:r>
                      <a:r>
                        <a:rPr lang="id-ID" sz="1200" b="1" i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)</a:t>
                      </a:r>
                    </a:p>
                  </a:txBody>
                  <a:tcPr marL="91441" marR="91441" marT="45695" marB="45695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i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58 </a:t>
                      </a:r>
                      <a:r>
                        <a:rPr lang="en-US" sz="1200" b="1" i="0" kern="12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Trilyun</a:t>
                      </a:r>
                      <a:endParaRPr lang="id-ID" sz="1200" b="1" i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d-ID" sz="1200" b="1" i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21 %</a:t>
                      </a:r>
                      <a:endParaRPr lang="id-ID" sz="1200" b="1" i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0" marB="0" anchor="ctr"/>
                </a:tc>
              </a:tr>
              <a:tr h="48557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d-ID" sz="1200" b="1" i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  <a:endParaRPr lang="id-ID" sz="1200" b="1" i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1" marR="91441" marT="45695" marB="4569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kern="12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Lainnya</a:t>
                      </a:r>
                      <a:r>
                        <a:rPr lang="id-ID" sz="1200" b="1" i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(</a:t>
                      </a:r>
                      <a:r>
                        <a:rPr lang="en-US" sz="1200" b="1" i="0" kern="12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Masyarakat</a:t>
                      </a:r>
                      <a:r>
                        <a:rPr lang="en-US" sz="1200" b="1" i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, </a:t>
                      </a:r>
                      <a:r>
                        <a:rPr lang="en-US" sz="1200" b="1" i="0" kern="12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swasta</a:t>
                      </a:r>
                      <a:r>
                        <a:rPr lang="id-ID" sz="1200" b="1" i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)</a:t>
                      </a:r>
                    </a:p>
                  </a:txBody>
                  <a:tcPr marL="91441" marR="91441" marT="45695" marB="45695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i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83 </a:t>
                      </a:r>
                      <a:r>
                        <a:rPr lang="en-US" sz="1200" b="1" i="0" kern="12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Trilyun</a:t>
                      </a:r>
                      <a:endParaRPr lang="id-ID" sz="1200" b="1" i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d-ID" sz="1200" b="1" i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31 %</a:t>
                      </a:r>
                      <a:endParaRPr lang="id-ID" sz="1200" b="1" i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0" marB="0" anchor="ctr"/>
                </a:tc>
              </a:tr>
              <a:tr h="29132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d-ID" sz="12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1" marR="91441" marT="45695" marB="456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Total</a:t>
                      </a:r>
                      <a:endParaRPr lang="id-ID" sz="12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1" marR="91441" marT="45695" marB="45695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273,7 </a:t>
                      </a:r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Trilyun</a:t>
                      </a:r>
                      <a:endParaRPr lang="id-ID" sz="12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d-ID" sz="12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100 %</a:t>
                      </a:r>
                      <a:endParaRPr lang="id-ID" sz="12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0" marB="0" anchor="ctr"/>
                </a:tc>
              </a:tr>
            </a:tbl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8163367"/>
              </p:ext>
            </p:extLst>
          </p:nvPr>
        </p:nvGraphicFramePr>
        <p:xfrm>
          <a:off x="152400" y="1143000"/>
          <a:ext cx="3962400" cy="2666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ED8E-A00C-4070-B50F-16900AA0948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/>
              <a:t>KEBUTUHAN </a:t>
            </a:r>
            <a:r>
              <a:rPr lang="id-ID" sz="2400" b="1" dirty="0" smtClean="0"/>
              <a:t>PENDANAAN SANITASI</a:t>
            </a:r>
            <a:endParaRPr lang="id-ID" sz="2400" b="1" dirty="0"/>
          </a:p>
        </p:txBody>
      </p:sp>
      <p:pic>
        <p:nvPicPr>
          <p:cNvPr id="18" name="Picture 17" descr="https://lh4.googleusercontent.com/-gUyCpp4ON_w/AAAAAAAAAAI/AAAAAAAAABU/fd7Pgmh3U_I/pho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6393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ounded Rectangle 18"/>
          <p:cNvSpPr/>
          <p:nvPr/>
        </p:nvSpPr>
        <p:spPr>
          <a:xfrm>
            <a:off x="4953000" y="4267200"/>
            <a:ext cx="3829050" cy="170815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d-ID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Merupakan kebutuhan pendanaan untuk mencapai 100% akses sanitasi di tahun 2019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d-ID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Estimasi porsi pendanaan terbesar adalah dari APBN</a:t>
            </a:r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4924029"/>
              </p:ext>
            </p:extLst>
          </p:nvPr>
        </p:nvGraphicFramePr>
        <p:xfrm>
          <a:off x="172872" y="3962400"/>
          <a:ext cx="4551527" cy="22098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59557"/>
                <a:gridCol w="1307857"/>
                <a:gridCol w="1318367"/>
                <a:gridCol w="1465746"/>
              </a:tblGrid>
              <a:tr h="784278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id-ID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91446" marR="91446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PROGRAM </a:t>
                      </a:r>
                      <a:endParaRPr lang="id-ID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91446" marR="91446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KEBUTUHAN </a:t>
                      </a:r>
                      <a:r>
                        <a:rPr lang="id-ID" sz="11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INVESTASI </a:t>
                      </a:r>
                      <a:endParaRPr lang="en-US" sz="1100" dirty="0" smtClean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id-ID" sz="11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(Rp)</a:t>
                      </a:r>
                      <a:endParaRPr lang="id-ID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91446" marR="91446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RENSTRA </a:t>
                      </a:r>
                      <a:endParaRPr lang="en-US" sz="1100" dirty="0" smtClean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1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DIT. PPLP</a:t>
                      </a:r>
                      <a:r>
                        <a:rPr lang="id-ID" sz="11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aseline="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100" baseline="0" dirty="0" err="1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Rp</a:t>
                      </a:r>
                      <a:r>
                        <a:rPr lang="en-US" sz="1100" baseline="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id-ID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91446" marR="91446" marT="45712" marB="45712" anchor="ctr"/>
                </a:tc>
              </a:tr>
              <a:tr h="341853">
                <a:tc>
                  <a:txBody>
                    <a:bodyPr/>
                    <a:lstStyle/>
                    <a:p>
                      <a:pPr algn="ctr"/>
                      <a:r>
                        <a:rPr lang="id-ID" sz="1100" b="1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id-ID" sz="1100" b="1" dirty="0">
                        <a:latin typeface="Century Gothic" panose="020B0502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91446" marR="91446" marT="45712" marB="45712" anchor="ctr"/>
                </a:tc>
                <a:tc>
                  <a:txBody>
                    <a:bodyPr/>
                    <a:lstStyle/>
                    <a:p>
                      <a:r>
                        <a:rPr lang="id-ID" sz="1100" b="1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Air Limbah</a:t>
                      </a:r>
                      <a:endParaRPr lang="id-ID" sz="1100" b="1" dirty="0">
                        <a:latin typeface="Century Gothic" panose="020B0502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91446" marR="91446" marT="45712" marB="4571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1" kern="12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202,4 Trilyun</a:t>
                      </a:r>
                      <a:endParaRPr lang="id-ID" sz="11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1" kern="12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20,25</a:t>
                      </a:r>
                      <a:r>
                        <a:rPr lang="en-US" sz="1100" b="1" kern="12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kern="1200" dirty="0" err="1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Trilyun</a:t>
                      </a:r>
                      <a:endParaRPr lang="id-ID" sz="11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9526" marR="9526" marT="9524" marB="0" anchor="ctr"/>
                </a:tc>
              </a:tr>
              <a:tr h="379853">
                <a:tc>
                  <a:txBody>
                    <a:bodyPr/>
                    <a:lstStyle/>
                    <a:p>
                      <a:pPr algn="ctr"/>
                      <a:r>
                        <a:rPr lang="id-ID" sz="1100" b="1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id-ID" sz="1100" b="1" dirty="0">
                        <a:latin typeface="Century Gothic" panose="020B0502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91446" marR="91446" marT="45712" marB="45712" anchor="ctr"/>
                </a:tc>
                <a:tc>
                  <a:txBody>
                    <a:bodyPr/>
                    <a:lstStyle/>
                    <a:p>
                      <a:r>
                        <a:rPr lang="id-ID" sz="1100" b="1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Persampahan</a:t>
                      </a:r>
                      <a:endParaRPr lang="id-ID" sz="1100" b="1" dirty="0">
                        <a:latin typeface="Century Gothic" panose="020B0502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91446" marR="91446" marT="45712" marB="4571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kern="12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25,20</a:t>
                      </a:r>
                      <a:r>
                        <a:rPr lang="id-ID" sz="1100" b="1" kern="12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trilyun</a:t>
                      </a:r>
                      <a:endParaRPr lang="id-ID" sz="11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kern="12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id-ID" sz="1100" b="1" kern="12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0,91</a:t>
                      </a:r>
                      <a:r>
                        <a:rPr lang="en-US" sz="1100" b="1" kern="12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kern="1200" dirty="0" err="1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Trilyun</a:t>
                      </a:r>
                      <a:endParaRPr lang="id-ID" sz="11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9526" marR="9526" marT="9524" marB="0" anchor="ctr"/>
                </a:tc>
              </a:tr>
              <a:tr h="341853">
                <a:tc>
                  <a:txBody>
                    <a:bodyPr/>
                    <a:lstStyle/>
                    <a:p>
                      <a:pPr algn="ctr"/>
                      <a:r>
                        <a:rPr lang="id-ID" sz="1100" b="1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id-ID" sz="1100" b="1" dirty="0">
                        <a:latin typeface="Century Gothic" panose="020B0502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91446" marR="91446" marT="45712" marB="4571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Drainase</a:t>
                      </a:r>
                      <a:endParaRPr lang="id-ID" sz="1100" b="1" dirty="0" smtClean="0">
                        <a:latin typeface="Century Gothic" panose="020B0502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91446" marR="91446" marT="45712" marB="4571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kern="12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46,5</a:t>
                      </a:r>
                      <a:r>
                        <a:rPr lang="id-ID" sz="1100" b="1" kern="12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Trilyun </a:t>
                      </a:r>
                      <a:endParaRPr lang="id-ID" sz="11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kern="12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4,</a:t>
                      </a:r>
                      <a:r>
                        <a:rPr lang="id-ID" sz="1100" b="1" kern="12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r>
                        <a:rPr lang="en-US" sz="1100" b="1" kern="12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kern="1200" dirty="0" err="1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Trilyun</a:t>
                      </a:r>
                      <a:endParaRPr lang="id-ID" sz="11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9526" marR="9526" marT="9524" marB="0" anchor="ctr"/>
                </a:tc>
              </a:tr>
              <a:tr h="361963">
                <a:tc>
                  <a:txBody>
                    <a:bodyPr/>
                    <a:lstStyle/>
                    <a:p>
                      <a:pPr algn="ctr"/>
                      <a:endParaRPr lang="id-ID" sz="1100" b="1" dirty="0">
                        <a:latin typeface="Century Gothic" panose="020B0502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91446" marR="91446" marT="45712" marB="45712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id-ID" sz="1200" b="1" dirty="0" smtClean="0">
                        <a:latin typeface="Century Gothic" panose="020B0502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91446" marR="91446" marT="45712" marB="45712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kern="12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273,7 </a:t>
                      </a:r>
                      <a:r>
                        <a:rPr lang="en-US" sz="1200" b="1" kern="1200" dirty="0" err="1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Trilyun</a:t>
                      </a:r>
                      <a:endParaRPr lang="id-ID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9526" marR="9526" marT="952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kern="12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35,645 </a:t>
                      </a:r>
                      <a:r>
                        <a:rPr lang="en-US" sz="1200" b="1" kern="1200" dirty="0" err="1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Trilyun</a:t>
                      </a:r>
                      <a:endParaRPr lang="id-ID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9526" marR="9526" marT="952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91143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ttps://lh4.googleusercontent.com/-gUyCpp4ON_w/AAAAAAAAAAI/AAAAAAAAABU/fd7Pgmh3U_I/pho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3152"/>
            <a:ext cx="477673" cy="47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7346616"/>
              </p:ext>
            </p:extLst>
          </p:nvPr>
        </p:nvGraphicFramePr>
        <p:xfrm>
          <a:off x="172872" y="1066800"/>
          <a:ext cx="3810001" cy="2057399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57200"/>
                <a:gridCol w="1143000"/>
                <a:gridCol w="982851"/>
                <a:gridCol w="1226950"/>
              </a:tblGrid>
              <a:tr h="715030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id-ID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91446" marR="91446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PROGRAM </a:t>
                      </a:r>
                      <a:endParaRPr lang="id-ID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91446" marR="91446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KEBUTUHAN </a:t>
                      </a:r>
                      <a:r>
                        <a:rPr lang="id-ID" sz="11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INVESTASI </a:t>
                      </a:r>
                      <a:endParaRPr lang="en-US" sz="1100" dirty="0" smtClean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id-ID" sz="11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(Rp)</a:t>
                      </a:r>
                      <a:endParaRPr lang="id-ID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91446" marR="91446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Usulan Dalam MPS</a:t>
                      </a:r>
                    </a:p>
                    <a:p>
                      <a:pPr algn="ctr"/>
                      <a:r>
                        <a:rPr lang="en-US" sz="1100" baseline="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100" baseline="0" dirty="0" err="1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Rp</a:t>
                      </a:r>
                      <a:r>
                        <a:rPr lang="en-US" sz="1100" baseline="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id-ID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91446" marR="91446" marT="45712" marB="45712" anchor="ctr"/>
                </a:tc>
              </a:tr>
              <a:tr h="311669">
                <a:tc>
                  <a:txBody>
                    <a:bodyPr/>
                    <a:lstStyle/>
                    <a:p>
                      <a:pPr algn="ctr"/>
                      <a:r>
                        <a:rPr lang="id-ID" sz="1100" b="1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id-ID" sz="1100" b="1" dirty="0">
                        <a:latin typeface="Century Gothic" panose="020B0502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91446" marR="91446" marT="45712" marB="45712" anchor="ctr"/>
                </a:tc>
                <a:tc>
                  <a:txBody>
                    <a:bodyPr/>
                    <a:lstStyle/>
                    <a:p>
                      <a:r>
                        <a:rPr lang="id-ID" sz="1100" b="1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Air Limbah</a:t>
                      </a:r>
                      <a:endParaRPr lang="id-ID" sz="1100" b="1" dirty="0">
                        <a:latin typeface="Century Gothic" panose="020B0502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91446" marR="91446" marT="45712" marB="4571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1" kern="12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202,4 Trilyun</a:t>
                      </a:r>
                      <a:endParaRPr lang="id-ID" sz="11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1" kern="12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18,93</a:t>
                      </a:r>
                      <a:r>
                        <a:rPr lang="en-US" sz="1100" b="1" kern="12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kern="1200" dirty="0" err="1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Trilyun</a:t>
                      </a:r>
                      <a:endParaRPr lang="id-ID" sz="11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9526" marR="9526" marT="9524" marB="0" anchor="ctr"/>
                </a:tc>
              </a:tr>
              <a:tr h="389028">
                <a:tc>
                  <a:txBody>
                    <a:bodyPr/>
                    <a:lstStyle/>
                    <a:p>
                      <a:pPr algn="ctr"/>
                      <a:r>
                        <a:rPr lang="id-ID" sz="1100" b="1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id-ID" sz="1100" b="1" dirty="0">
                        <a:latin typeface="Century Gothic" panose="020B0502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91446" marR="91446" marT="45712" marB="45712" anchor="ctr"/>
                </a:tc>
                <a:tc>
                  <a:txBody>
                    <a:bodyPr/>
                    <a:lstStyle/>
                    <a:p>
                      <a:r>
                        <a:rPr lang="id-ID" sz="1100" b="1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Persampahan</a:t>
                      </a:r>
                      <a:endParaRPr lang="id-ID" sz="1100" b="1" dirty="0">
                        <a:latin typeface="Century Gothic" panose="020B0502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91446" marR="91446" marT="45712" marB="4571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kern="12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25,20</a:t>
                      </a:r>
                      <a:r>
                        <a:rPr lang="id-ID" sz="1100" b="1" kern="12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trilyun</a:t>
                      </a:r>
                      <a:endParaRPr lang="id-ID" sz="11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kern="12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id-ID" sz="1100" b="1" kern="12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,33 </a:t>
                      </a:r>
                      <a:r>
                        <a:rPr lang="en-US" sz="1100" b="1" kern="1200" dirty="0" err="1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Trilyun</a:t>
                      </a:r>
                      <a:endParaRPr lang="id-ID" sz="11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9526" marR="9526" marT="9524" marB="0" anchor="ctr"/>
                </a:tc>
              </a:tr>
              <a:tr h="311669">
                <a:tc>
                  <a:txBody>
                    <a:bodyPr/>
                    <a:lstStyle/>
                    <a:p>
                      <a:pPr algn="ctr"/>
                      <a:r>
                        <a:rPr lang="id-ID" sz="1100" b="1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id-ID" sz="1100" b="1" dirty="0">
                        <a:latin typeface="Century Gothic" panose="020B0502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91446" marR="91446" marT="45712" marB="4571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Drainase</a:t>
                      </a:r>
                      <a:endParaRPr lang="id-ID" sz="1100" b="1" dirty="0" smtClean="0">
                        <a:latin typeface="Century Gothic" panose="020B0502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91446" marR="91446" marT="45712" marB="4571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kern="12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46,5</a:t>
                      </a:r>
                      <a:r>
                        <a:rPr lang="id-ID" sz="1100" b="1" kern="12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Trilyun </a:t>
                      </a:r>
                      <a:endParaRPr lang="id-ID" sz="11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kern="12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id-ID" sz="1100" b="1" kern="12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,50</a:t>
                      </a:r>
                      <a:r>
                        <a:rPr lang="id-ID" sz="1100" b="1" kern="1200" baseline="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kern="1200" dirty="0" err="1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Trilyun</a:t>
                      </a:r>
                      <a:endParaRPr lang="id-ID" sz="11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9526" marR="9526" marT="9524" marB="0" anchor="ctr"/>
                </a:tc>
              </a:tr>
              <a:tr h="330003">
                <a:tc>
                  <a:txBody>
                    <a:bodyPr/>
                    <a:lstStyle/>
                    <a:p>
                      <a:pPr algn="ctr"/>
                      <a:endParaRPr lang="id-ID" sz="1100" b="1" dirty="0">
                        <a:latin typeface="Century Gothic" panose="020B0502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91446" marR="91446" marT="45712" marB="45712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id-ID" sz="1200" b="1" dirty="0" smtClean="0">
                        <a:latin typeface="Century Gothic" panose="020B0502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91446" marR="91446" marT="45712" marB="45712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kern="12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273,7 </a:t>
                      </a:r>
                      <a:r>
                        <a:rPr lang="en-US" sz="1200" b="1" kern="1200" dirty="0" err="1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Trilyun</a:t>
                      </a:r>
                      <a:endParaRPr lang="id-ID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9526" marR="9526" marT="952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kern="12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31,77</a:t>
                      </a:r>
                      <a:r>
                        <a:rPr lang="en-US" sz="1200" b="1" kern="12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kern="1200" dirty="0" err="1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Trilyun</a:t>
                      </a:r>
                      <a:endParaRPr lang="id-ID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9526" marR="9526" marT="952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ED8E-A00C-4070-B50F-16900AA0948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/>
              <a:t>USULAN KEBUTUHAN PENDANAAN SANITASI </a:t>
            </a:r>
          </a:p>
          <a:p>
            <a:pPr algn="ctr"/>
            <a:r>
              <a:rPr lang="id-ID" sz="2400" b="1" dirty="0" smtClean="0"/>
              <a:t>DALAM DOK. MPS</a:t>
            </a:r>
            <a:endParaRPr lang="id-ID" sz="2400" b="1" dirty="0"/>
          </a:p>
        </p:txBody>
      </p:sp>
      <p:pic>
        <p:nvPicPr>
          <p:cNvPr id="15" name="Picture 14" descr="https://lh4.googleusercontent.com/-gUyCpp4ON_w/AAAAAAAAAAI/AAAAAAAAABU/fd7Pgmh3U_I/pho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6393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5988107"/>
              </p:ext>
            </p:extLst>
          </p:nvPr>
        </p:nvGraphicFramePr>
        <p:xfrm>
          <a:off x="4267200" y="1066800"/>
          <a:ext cx="4677769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6301620"/>
              </p:ext>
            </p:extLst>
          </p:nvPr>
        </p:nvGraphicFramePr>
        <p:xfrm>
          <a:off x="-142875" y="3962399"/>
          <a:ext cx="9429750" cy="2910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76400" y="3362980"/>
            <a:ext cx="23622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1400" dirty="0" smtClean="0"/>
              <a:t>12% dari Estimasi Total Kebutuhan</a:t>
            </a:r>
            <a:endParaRPr lang="id-ID" sz="1400" dirty="0"/>
          </a:p>
        </p:txBody>
      </p:sp>
      <p:sp>
        <p:nvSpPr>
          <p:cNvPr id="5" name="Right Brace 4"/>
          <p:cNvSpPr/>
          <p:nvPr/>
        </p:nvSpPr>
        <p:spPr>
          <a:xfrm rot="5400000">
            <a:off x="2676667" y="2829067"/>
            <a:ext cx="285466" cy="914400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478302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/>
              <a:t>STATUS PENYELESAIAN DAN KUALITAS DOK. PPSP</a:t>
            </a:r>
          </a:p>
          <a:p>
            <a:pPr algn="ctr"/>
            <a:r>
              <a:rPr lang="id-ID" sz="1600" b="1" dirty="0" smtClean="0"/>
              <a:t>Status 19 Januari 2016</a:t>
            </a:r>
            <a:endParaRPr lang="id-ID" sz="1600" b="1" dirty="0"/>
          </a:p>
        </p:txBody>
      </p:sp>
      <p:pic>
        <p:nvPicPr>
          <p:cNvPr id="8" name="Picture 7" descr="https://lh4.googleusercontent.com/-gUyCpp4ON_w/AAAAAAAAAAI/AAAAAAAAABU/fd7Pgmh3U_I/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93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ED8E-A00C-4070-B50F-16900AA09489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2098314"/>
              </p:ext>
            </p:extLst>
          </p:nvPr>
        </p:nvGraphicFramePr>
        <p:xfrm>
          <a:off x="381969" y="1066800"/>
          <a:ext cx="8534400" cy="2690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6402094"/>
              </p:ext>
            </p:extLst>
          </p:nvPr>
        </p:nvGraphicFramePr>
        <p:xfrm>
          <a:off x="381970" y="3962400"/>
          <a:ext cx="853343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420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s://lh4.googleusercontent.com/-gUyCpp4ON_w/AAAAAAAAAAI/AAAAAAAAABU/fd7Pgmh3U_I/pho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3152"/>
            <a:ext cx="477673" cy="47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4135964"/>
              </p:ext>
            </p:extLst>
          </p:nvPr>
        </p:nvGraphicFramePr>
        <p:xfrm>
          <a:off x="457200" y="990600"/>
          <a:ext cx="8229600" cy="5440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ED8E-A00C-4070-B50F-16900AA0948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ISU STRATEGIS DAN TANTANGAN</a:t>
            </a:r>
            <a:r>
              <a:rPr lang="id-ID" sz="2400" b="1" dirty="0" smtClean="0"/>
              <a:t> </a:t>
            </a:r>
            <a:r>
              <a:rPr lang="es-ES" sz="2400" b="1" dirty="0" smtClean="0"/>
              <a:t>PEMBANGUNAN SANITASI</a:t>
            </a:r>
            <a:endParaRPr lang="es-ES" sz="2400" b="1" dirty="0"/>
          </a:p>
        </p:txBody>
      </p:sp>
      <p:pic>
        <p:nvPicPr>
          <p:cNvPr id="12" name="Picture 11" descr="https://lh4.googleusercontent.com/-gUyCpp4ON_w/AAAAAAAAAAI/AAAAAAAAABU/fd7Pgmh3U_I/pho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6393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2265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ttps://lh4.googleusercontent.com/-gUyCpp4ON_w/AAAAAAAAAAI/AAAAAAAAABU/fd7Pgmh3U_I/pho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3152"/>
            <a:ext cx="477673" cy="47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961573"/>
              </p:ext>
            </p:extLst>
          </p:nvPr>
        </p:nvGraphicFramePr>
        <p:xfrm>
          <a:off x="185056" y="1447800"/>
          <a:ext cx="8773887" cy="4267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842490"/>
                <a:gridCol w="2544453"/>
                <a:gridCol w="2193472"/>
                <a:gridCol w="2193472"/>
              </a:tblGrid>
              <a:tr h="528451">
                <a:tc>
                  <a:txBody>
                    <a:bodyPr/>
                    <a:lstStyle/>
                    <a:p>
                      <a:endParaRPr lang="id-ID" sz="12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Air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Limbah</a:t>
                      </a:r>
                      <a:endParaRPr lang="id-ID" sz="12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Persampahan</a:t>
                      </a:r>
                      <a:endParaRPr lang="id-ID" sz="12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Drainase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Lingkungan</a:t>
                      </a:r>
                      <a:endParaRPr lang="id-ID" sz="12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711"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latin typeface="Century Gothic" panose="020B0502020202020204" pitchFamily="34" charset="0"/>
                        </a:rPr>
                        <a:t>Membangun</a:t>
                      </a:r>
                      <a:r>
                        <a:rPr lang="en-US" sz="1200" b="1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Century Gothic" panose="020B0502020202020204" pitchFamily="34" charset="0"/>
                        </a:rPr>
                        <a:t>Sistem</a:t>
                      </a:r>
                      <a:endParaRPr lang="id-ID" sz="1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err="1" smtClean="0">
                          <a:latin typeface="Century Gothic" panose="020B0502020202020204" pitchFamily="34" charset="0"/>
                        </a:rPr>
                        <a:t>Rencana</a:t>
                      </a:r>
                      <a:r>
                        <a:rPr lang="en-US" sz="12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Century Gothic" panose="020B0502020202020204" pitchFamily="34" charset="0"/>
                        </a:rPr>
                        <a:t>Induk</a:t>
                      </a:r>
                      <a:endParaRPr lang="en-US" sz="1200" baseline="0" dirty="0" smtClean="0">
                        <a:latin typeface="Century Gothic" panose="020B0502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err="1" smtClean="0">
                          <a:latin typeface="Century Gothic" panose="020B0502020202020204" pitchFamily="34" charset="0"/>
                        </a:rPr>
                        <a:t>Rencana</a:t>
                      </a:r>
                      <a:r>
                        <a:rPr lang="en-US" sz="12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Century Gothic" panose="020B0502020202020204" pitchFamily="34" charset="0"/>
                        </a:rPr>
                        <a:t>Teknis</a:t>
                      </a:r>
                      <a:r>
                        <a:rPr lang="en-US" sz="12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Century Gothic" panose="020B0502020202020204" pitchFamily="34" charset="0"/>
                        </a:rPr>
                        <a:t>Rinci</a:t>
                      </a:r>
                      <a:endParaRPr lang="id-ID" sz="1200" dirty="0" smtClean="0"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SPAL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Terpusat</a:t>
                      </a:r>
                      <a:r>
                        <a:rPr lang="en-US" sz="12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Century Gothic" panose="020B0502020202020204" pitchFamily="34" charset="0"/>
                        </a:rPr>
                        <a:t>Skala</a:t>
                      </a:r>
                      <a:r>
                        <a:rPr lang="en-US" sz="1200" baseline="0" dirty="0" smtClean="0">
                          <a:latin typeface="Century Gothic" panose="020B0502020202020204" pitchFamily="34" charset="0"/>
                        </a:rPr>
                        <a:t> Regional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200" baseline="0" dirty="0" smtClean="0">
                          <a:latin typeface="Century Gothic" panose="020B0502020202020204" pitchFamily="34" charset="0"/>
                        </a:rPr>
                        <a:t>SPAL </a:t>
                      </a:r>
                      <a:r>
                        <a:rPr lang="en-US" sz="1200" baseline="0" dirty="0" err="1" smtClean="0">
                          <a:latin typeface="Century Gothic" panose="020B0502020202020204" pitchFamily="34" charset="0"/>
                        </a:rPr>
                        <a:t>Terpusat</a:t>
                      </a:r>
                      <a:r>
                        <a:rPr lang="en-US" sz="12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Century Gothic" panose="020B0502020202020204" pitchFamily="34" charset="0"/>
                        </a:rPr>
                        <a:t>Skala</a:t>
                      </a:r>
                      <a:r>
                        <a:rPr lang="en-US" sz="1200" baseline="0" dirty="0" smtClean="0">
                          <a:latin typeface="Century Gothic" panose="020B0502020202020204" pitchFamily="34" charset="0"/>
                        </a:rPr>
                        <a:t> Kota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200" baseline="0" dirty="0" smtClean="0">
                          <a:latin typeface="Century Gothic" panose="020B0502020202020204" pitchFamily="34" charset="0"/>
                        </a:rPr>
                        <a:t>SPAL </a:t>
                      </a:r>
                      <a:r>
                        <a:rPr lang="en-US" sz="1200" baseline="0" dirty="0" err="1" smtClean="0">
                          <a:latin typeface="Century Gothic" panose="020B0502020202020204" pitchFamily="34" charset="0"/>
                        </a:rPr>
                        <a:t>Terpusat</a:t>
                      </a:r>
                      <a:r>
                        <a:rPr lang="en-US" sz="12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Century Gothic" panose="020B0502020202020204" pitchFamily="34" charset="0"/>
                        </a:rPr>
                        <a:t>Skala</a:t>
                      </a:r>
                      <a:r>
                        <a:rPr lang="en-US" sz="12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Century Gothic" panose="020B0502020202020204" pitchFamily="34" charset="0"/>
                        </a:rPr>
                        <a:t>Kawasan</a:t>
                      </a:r>
                      <a:endParaRPr lang="en-US" sz="1200" baseline="0" dirty="0" smtClean="0"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200" baseline="0" dirty="0" smtClean="0">
                          <a:latin typeface="Century Gothic" panose="020B0502020202020204" pitchFamily="34" charset="0"/>
                        </a:rPr>
                        <a:t>SPAL </a:t>
                      </a:r>
                      <a:r>
                        <a:rPr lang="en-US" sz="1200" baseline="0" dirty="0" err="1" smtClean="0">
                          <a:latin typeface="Century Gothic" panose="020B0502020202020204" pitchFamily="34" charset="0"/>
                        </a:rPr>
                        <a:t>Setempat</a:t>
                      </a:r>
                      <a:endParaRPr lang="en-US" sz="1200" baseline="0" dirty="0" smtClean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err="1" smtClean="0">
                          <a:latin typeface="Century Gothic" panose="020B0502020202020204" pitchFamily="34" charset="0"/>
                        </a:rPr>
                        <a:t>Rencana</a:t>
                      </a:r>
                      <a:r>
                        <a:rPr lang="en-US" sz="12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Century Gothic" panose="020B0502020202020204" pitchFamily="34" charset="0"/>
                        </a:rPr>
                        <a:t>Induk</a:t>
                      </a:r>
                      <a:endParaRPr lang="id-ID" sz="1200" dirty="0" smtClean="0"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Rencana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Teknis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Rinci</a:t>
                      </a:r>
                      <a:endParaRPr lang="en-US" sz="1200" dirty="0" smtClean="0"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TPA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Skala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Regional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TPA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Skala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 Kota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200" baseline="0" dirty="0" err="1" smtClean="0">
                          <a:latin typeface="Century Gothic" panose="020B0502020202020204" pitchFamily="34" charset="0"/>
                        </a:rPr>
                        <a:t>Fasilitas</a:t>
                      </a:r>
                      <a:r>
                        <a:rPr lang="en-US" sz="12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Century Gothic" panose="020B0502020202020204" pitchFamily="34" charset="0"/>
                        </a:rPr>
                        <a:t>Pengolahan</a:t>
                      </a:r>
                      <a:r>
                        <a:rPr lang="en-US" sz="12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Century Gothic" panose="020B0502020202020204" pitchFamily="34" charset="0"/>
                        </a:rPr>
                        <a:t>Sampah</a:t>
                      </a:r>
                      <a:r>
                        <a:rPr lang="en-US" sz="12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Century Gothic" panose="020B0502020202020204" pitchFamily="34" charset="0"/>
                        </a:rPr>
                        <a:t>Antara</a:t>
                      </a:r>
                      <a:r>
                        <a:rPr lang="en-US" sz="1200" baseline="0" dirty="0" smtClean="0">
                          <a:latin typeface="Century Gothic" pitchFamily="34" charset="0"/>
                        </a:rPr>
                        <a:t> (FPSA)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Rencana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Teknis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Rinci</a:t>
                      </a:r>
                      <a:endParaRPr lang="en-US" sz="1200" dirty="0" smtClean="0"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Drainase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Lingkungan</a:t>
                      </a:r>
                      <a:endParaRPr lang="id-ID" sz="12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711"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latin typeface="Century Gothic" panose="020B0502020202020204" pitchFamily="34" charset="0"/>
                        </a:rPr>
                        <a:t>Fasilitasi</a:t>
                      </a:r>
                      <a:r>
                        <a:rPr lang="en-US" sz="1200" b="1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Century Gothic" panose="020B0502020202020204" pitchFamily="34" charset="0"/>
                        </a:rPr>
                        <a:t>Pemda</a:t>
                      </a:r>
                      <a:r>
                        <a:rPr lang="en-US" sz="1200" b="1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Century Gothic" panose="020B0502020202020204" pitchFamily="34" charset="0"/>
                        </a:rPr>
                        <a:t>Provinsi</a:t>
                      </a:r>
                      <a:r>
                        <a:rPr lang="en-US" sz="1200" b="1" dirty="0" smtClean="0">
                          <a:latin typeface="Century Gothic" panose="020B0502020202020204" pitchFamily="34" charset="0"/>
                        </a:rPr>
                        <a:t>/</a:t>
                      </a:r>
                      <a:r>
                        <a:rPr lang="en-US" sz="1200" b="1" dirty="0" err="1" smtClean="0">
                          <a:latin typeface="Century Gothic" panose="020B0502020202020204" pitchFamily="34" charset="0"/>
                        </a:rPr>
                        <a:t>Kab</a:t>
                      </a:r>
                      <a:r>
                        <a:rPr lang="en-US" sz="1200" b="1" dirty="0" smtClean="0">
                          <a:latin typeface="Century Gothic" panose="020B0502020202020204" pitchFamily="34" charset="0"/>
                        </a:rPr>
                        <a:t>./Kota</a:t>
                      </a:r>
                      <a:endParaRPr lang="id-ID" sz="1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buFont typeface="+mj-lt"/>
                        <a:buAutoNum type="arabicPeriod"/>
                        <a:defRPr/>
                      </a:pP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Bantuan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Teknis</a:t>
                      </a:r>
                      <a:endParaRPr lang="id-ID" sz="1200" dirty="0" smtClean="0">
                        <a:latin typeface="Century Gothic" panose="020B0502020202020204" pitchFamily="34" charset="0"/>
                      </a:endParaRPr>
                    </a:p>
                    <a:p>
                      <a:pPr marL="627063" lvl="1" indent="-271463">
                        <a:lnSpc>
                          <a:spcPct val="100000"/>
                        </a:lnSpc>
                        <a:buFont typeface="+mj-lt"/>
                        <a:buAutoNum type="alphaLcPeriod"/>
                        <a:tabLst>
                          <a:tab pos="627063" algn="l"/>
                        </a:tabLst>
                        <a:defRPr/>
                      </a:pPr>
                      <a:r>
                        <a:rPr lang="id-ID" sz="1200" dirty="0" smtClean="0">
                          <a:latin typeface="Century Gothic" panose="020B0502020202020204" pitchFamily="34" charset="0"/>
                        </a:rPr>
                        <a:t>Penyusunan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Rancangan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Peraturan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Daerah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bidang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d-ID" sz="1200" dirty="0" smtClean="0">
                          <a:latin typeface="Century Gothic" panose="020B0502020202020204" pitchFamily="34" charset="0"/>
                        </a:rPr>
                        <a:t>Sanitasi</a:t>
                      </a:r>
                    </a:p>
                    <a:p>
                      <a:pPr marL="627063" lvl="1" indent="-271463">
                        <a:lnSpc>
                          <a:spcPct val="100000"/>
                        </a:lnSpc>
                        <a:buFont typeface="+mj-lt"/>
                        <a:buAutoNum type="alphaLcPeriod"/>
                        <a:tabLst>
                          <a:tab pos="627063" algn="l"/>
                        </a:tabLst>
                        <a:defRPr/>
                      </a:pPr>
                      <a:r>
                        <a:rPr lang="id-ID" sz="1200" dirty="0" smtClean="0">
                          <a:latin typeface="Century Gothic" panose="020B0502020202020204" pitchFamily="34" charset="0"/>
                        </a:rPr>
                        <a:t>Penyiapan Kelembagaan</a:t>
                      </a:r>
                    </a:p>
                    <a:p>
                      <a:pPr marL="627063" lvl="1" indent="-271463">
                        <a:lnSpc>
                          <a:spcPct val="100000"/>
                        </a:lnSpc>
                        <a:buFont typeface="+mj-lt"/>
                        <a:buAutoNum type="alphaLcPeriod"/>
                        <a:tabLst>
                          <a:tab pos="627063" algn="l"/>
                        </a:tabLst>
                        <a:defRPr/>
                      </a:pPr>
                      <a:r>
                        <a:rPr lang="id-ID" sz="1200" dirty="0" smtClean="0">
                          <a:latin typeface="Century Gothic" panose="020B0502020202020204" pitchFamily="34" charset="0"/>
                        </a:rPr>
                        <a:t>Pengoperasian PS Sanitasi</a:t>
                      </a:r>
                    </a:p>
                    <a:p>
                      <a:pPr marL="627063" lvl="1" indent="-271463">
                        <a:lnSpc>
                          <a:spcPct val="100000"/>
                        </a:lnSpc>
                        <a:buFont typeface="+mj-lt"/>
                        <a:buAutoNum type="alphaLcPeriod"/>
                        <a:tabLst>
                          <a:tab pos="627063" algn="l"/>
                        </a:tabLst>
                        <a:defRPr/>
                      </a:pPr>
                      <a:r>
                        <a:rPr lang="id-ID" sz="1200" dirty="0" smtClean="0">
                          <a:latin typeface="Century Gothic" panose="020B0502020202020204" pitchFamily="34" charset="0"/>
                        </a:rPr>
                        <a:t>Penyusunan Dokumen Perencanaan Sanitasi</a:t>
                      </a:r>
                    </a:p>
                    <a:p>
                      <a:pPr marL="374650" indent="-374650">
                        <a:lnSpc>
                          <a:spcPct val="100000"/>
                        </a:lnSpc>
                        <a:buFont typeface="+mj-lt"/>
                        <a:buAutoNum type="arabicPeriod"/>
                        <a:tabLst>
                          <a:tab pos="355600" algn="l"/>
                          <a:tab pos="627063" algn="l"/>
                        </a:tabLst>
                        <a:defRPr/>
                      </a:pPr>
                      <a:r>
                        <a:rPr lang="id-ID" sz="1200" dirty="0" smtClean="0">
                          <a:latin typeface="Century Gothic" panose="020B0502020202020204" pitchFamily="34" charset="0"/>
                        </a:rPr>
                        <a:t>Peningkatan Kapasitas Operasi &amp; Pemeliharaan PS Terbangun bagi Pemda</a:t>
                      </a:r>
                    </a:p>
                    <a:p>
                      <a:pPr marL="374650" indent="-374650">
                        <a:lnSpc>
                          <a:spcPct val="100000"/>
                        </a:lnSpc>
                        <a:buFont typeface="+mj-lt"/>
                        <a:buAutoNum type="arabicPeriod"/>
                        <a:tabLst>
                          <a:tab pos="355600" algn="l"/>
                          <a:tab pos="627063" algn="l"/>
                        </a:tabLst>
                        <a:defRPr/>
                      </a:pPr>
                      <a:r>
                        <a:rPr lang="id-ID" sz="1200" dirty="0" smtClean="0">
                          <a:latin typeface="Century Gothic" panose="020B0502020202020204" pitchFamily="34" charset="0"/>
                        </a:rPr>
                        <a:t>Pemberian Bantuan dalam Pencapaian SPM</a:t>
                      </a:r>
                      <a:endParaRPr lang="en-US" sz="1200" dirty="0" smtClean="0">
                        <a:latin typeface="Century Gothic" panose="020B0502020202020204" pitchFamily="34" charset="0"/>
                      </a:endParaRPr>
                    </a:p>
                    <a:p>
                      <a:pPr marL="374650" indent="-374650">
                        <a:lnSpc>
                          <a:spcPct val="100000"/>
                        </a:lnSpc>
                        <a:buFont typeface="+mj-lt"/>
                        <a:buAutoNum type="arabicPeriod"/>
                        <a:tabLst>
                          <a:tab pos="355600" algn="l"/>
                          <a:tab pos="627063" algn="l"/>
                        </a:tabLst>
                        <a:defRPr/>
                      </a:pP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Kemitraan</a:t>
                      </a:r>
                      <a:endParaRPr lang="id-ID" sz="1200" b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479327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entury Gothic" panose="020B0502020202020204" pitchFamily="34" charset="0"/>
                        </a:rPr>
                        <a:t>Pembangunan </a:t>
                      </a:r>
                      <a:r>
                        <a:rPr lang="en-US" sz="1200" b="1" dirty="0" err="1" smtClean="0">
                          <a:latin typeface="Century Gothic" panose="020B0502020202020204" pitchFamily="34" charset="0"/>
                        </a:rPr>
                        <a:t>Berbasis</a:t>
                      </a:r>
                      <a:r>
                        <a:rPr lang="en-US" sz="1200" b="1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Century Gothic" panose="020B0502020202020204" pitchFamily="34" charset="0"/>
                        </a:rPr>
                        <a:t>Masyarakat</a:t>
                      </a:r>
                      <a:endParaRPr lang="id-ID" sz="1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Sanitasi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Berbasis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Masyarakat</a:t>
                      </a:r>
                      <a:endParaRPr lang="en-US" sz="1200" dirty="0" smtClean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TPS 3R</a:t>
                      </a:r>
                      <a:endParaRPr lang="id-ID" sz="12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err="1" smtClean="0">
                          <a:latin typeface="Century Gothic" pitchFamily="34" charset="0"/>
                        </a:rPr>
                        <a:t>Drainase</a:t>
                      </a:r>
                      <a:r>
                        <a:rPr lang="en-US" sz="120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itchFamily="34" charset="0"/>
                        </a:rPr>
                        <a:t>lingkungan</a:t>
                      </a:r>
                      <a:r>
                        <a:rPr lang="en-US" sz="1200" baseline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Century Gothic" pitchFamily="34" charset="0"/>
                        </a:rPr>
                        <a:t>berbasis</a:t>
                      </a:r>
                      <a:r>
                        <a:rPr lang="en-US" sz="1200" baseline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Century Gothic" pitchFamily="34" charset="0"/>
                        </a:rPr>
                        <a:t>masyarakat</a:t>
                      </a:r>
                      <a:endParaRPr lang="id-ID" sz="12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ED8E-A00C-4070-B50F-16900AA0948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/>
              <a:t>STRATEGI </a:t>
            </a:r>
            <a:r>
              <a:rPr lang="id-ID" sz="2400" b="1" dirty="0" smtClean="0"/>
              <a:t>PENINGKATAN AKSES </a:t>
            </a:r>
            <a:r>
              <a:rPr lang="id-ID" sz="2400" b="1" dirty="0"/>
              <a:t>SANITASI LAYAK</a:t>
            </a:r>
          </a:p>
        </p:txBody>
      </p:sp>
      <p:pic>
        <p:nvPicPr>
          <p:cNvPr id="9" name="Picture 8" descr="https://lh4.googleusercontent.com/-gUyCpp4ON_w/AAAAAAAAAAI/AAAAAAAAABU/fd7Pgmh3U_I/pho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6393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5083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3460</TotalTime>
  <Words>894</Words>
  <Application>Microsoft Office PowerPoint</Application>
  <PresentationFormat>On-screen Show (4:3)</PresentationFormat>
  <Paragraphs>298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  PERCEPATAN PEMBANGUNAN SANITASI UNTUK MENCAPAI UNIVERSAL ACCESS  PADA TAHUN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Upaya strategis mencapai 100% akses sanitasi</dc:title>
  <dc:creator>Zahra Aulia Syahidah</dc:creator>
  <cp:lastModifiedBy>USER</cp:lastModifiedBy>
  <cp:revision>188</cp:revision>
  <cp:lastPrinted>2016-02-16T01:21:50Z</cp:lastPrinted>
  <dcterms:created xsi:type="dcterms:W3CDTF">2016-01-06T04:39:52Z</dcterms:created>
  <dcterms:modified xsi:type="dcterms:W3CDTF">2016-02-16T01:25:20Z</dcterms:modified>
</cp:coreProperties>
</file>